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59" r:id="rId4"/>
    <p:sldId id="261" r:id="rId5"/>
    <p:sldId id="260" r:id="rId6"/>
    <p:sldId id="263" r:id="rId7"/>
    <p:sldId id="264" r:id="rId8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22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0278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89915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2973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85952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2929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9060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51813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928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41897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293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4263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000"/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4BE7-7F2B-49DB-B3C3-92401E038473}" type="datetimeFigureOut">
              <a:rPr lang="es-MX" smtClean="0"/>
              <a:t>19/05/2020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58A3F-4C97-44AC-B102-CF383A687C48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01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7760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AC4F0D-D70B-4BB0-863F-7FFA5D240FF8}"/>
              </a:ext>
            </a:extLst>
          </p:cNvPr>
          <p:cNvSpPr txBox="1"/>
          <p:nvPr/>
        </p:nvSpPr>
        <p:spPr>
          <a:xfrm>
            <a:off x="273206" y="1199676"/>
            <a:ext cx="6311588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latin typeface="Gotham Black" pitchFamily="50" charset="0"/>
              </a:rPr>
              <a:t>INFORME DE ACTIVIDADES</a:t>
            </a:r>
          </a:p>
          <a:p>
            <a:pPr algn="just"/>
            <a:r>
              <a:rPr lang="es-MX" sz="1600" dirty="0">
                <a:latin typeface="D-DIN" panose="020B0504030202030204" pitchFamily="34" charset="0"/>
              </a:rPr>
              <a:t> </a:t>
            </a:r>
            <a:r>
              <a:rPr lang="es-MX" dirty="0"/>
              <a:t>Marzo- Abril-Mayo 2020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Deseando que todos ustedes y su familia se encuentren, bien de salud me dirijo para compartirles un resumen de las acciones realizadas durante este periodo de Contingencia.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Actualmente, la composición de nuestros socios es muy diversa y de distintos giros, por ello, en los primeros </a:t>
            </a:r>
            <a:r>
              <a:rPr lang="es-MX" dirty="0" err="1"/>
              <a:t>dias</a:t>
            </a:r>
            <a:r>
              <a:rPr lang="es-MX" dirty="0"/>
              <a:t> del mesa de abril se llevó a cabo una encuesta para realizar un </a:t>
            </a:r>
            <a:r>
              <a:rPr lang="es-MX" b="1" dirty="0"/>
              <a:t>análisis</a:t>
            </a:r>
            <a:r>
              <a:rPr lang="es-MX" dirty="0"/>
              <a:t> de como atenderían esta contingencia. Este diagnóstico, nos </a:t>
            </a:r>
            <a:r>
              <a:rPr lang="es-MX" dirty="0" err="1"/>
              <a:t>dió</a:t>
            </a:r>
            <a:r>
              <a:rPr lang="es-MX" dirty="0"/>
              <a:t> un enfoque realista del impacto económico y social, que ya se empieza a vivir. A pesar de no haber sido contestada por el 100% de los afiliados, nos permitió comprobar y analizar el impacto que tendrá en nuestros afiliados. 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Se presentan los resultados más relevantes: </a:t>
            </a:r>
          </a:p>
          <a:p>
            <a:pPr lvl="0" algn="just"/>
            <a:r>
              <a:rPr lang="es-MX" dirty="0"/>
              <a:t>Meses que puede soportar la contingencia, el 35% contestó que 3 meses. Al momento que redacto este documento han pasado 55 </a:t>
            </a:r>
            <a:r>
              <a:rPr lang="es-MX" dirty="0" err="1"/>
              <a:t>dias</a:t>
            </a:r>
            <a:r>
              <a:rPr lang="es-MX" dirty="0"/>
              <a:t>, es decir, estamos ante un escenario de que al menos de las respuestas obtenidas un 35%, estarán tomando una decisión definitiva en sus negocios, siendo cerrar o cambiar de giro.</a:t>
            </a:r>
          </a:p>
          <a:p>
            <a:pPr algn="just"/>
            <a:endParaRPr lang="es-MX" sz="1600" dirty="0">
              <a:latin typeface="D-DIN" panose="020B050403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3" y="390903"/>
            <a:ext cx="3166946" cy="6218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140094-2E1E-4DB5-A4B3-BC322719709B}"/>
              </a:ext>
            </a:extLst>
          </p:cNvPr>
          <p:cNvSpPr/>
          <p:nvPr/>
        </p:nvSpPr>
        <p:spPr>
          <a:xfrm>
            <a:off x="6177776" y="390903"/>
            <a:ext cx="512956" cy="5011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822958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AC4F0D-D70B-4BB0-863F-7FFA5D240FF8}"/>
              </a:ext>
            </a:extLst>
          </p:cNvPr>
          <p:cNvSpPr txBox="1"/>
          <p:nvPr/>
        </p:nvSpPr>
        <p:spPr>
          <a:xfrm>
            <a:off x="273206" y="1199676"/>
            <a:ext cx="631158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El 62.7% no tenía un plan de contingencia, sin embargo coinciden en que un área de oportunidad es evolucionar a las ventas en línea y reducir al máximo los costos y gastos de operación son las medidas correctivas implementadas.  </a:t>
            </a:r>
          </a:p>
          <a:p>
            <a:pPr algn="just"/>
            <a:r>
              <a:rPr lang="es-MX" dirty="0"/>
              <a:t> </a:t>
            </a:r>
          </a:p>
          <a:p>
            <a:pPr lvl="0" algn="just"/>
            <a:r>
              <a:rPr lang="es-MX" dirty="0"/>
              <a:t>El 42% no buscará algún tipo de financiamiento para poder sobrevivir a esta contingencia.</a:t>
            </a:r>
          </a:p>
          <a:p>
            <a:pPr algn="just"/>
            <a:r>
              <a:rPr lang="es-MX" dirty="0"/>
              <a:t> </a:t>
            </a:r>
          </a:p>
          <a:p>
            <a:pPr lvl="0" algn="just"/>
            <a:r>
              <a:rPr lang="es-MX" dirty="0"/>
              <a:t>Hace 10 días se realizó una encuesta a nivel nacional que fue presentada por el presidente nacional Enoch Castellanos </a:t>
            </a:r>
            <a:r>
              <a:rPr lang="es-MX" dirty="0" err="1"/>
              <a:t>Ferez</a:t>
            </a:r>
            <a:r>
              <a:rPr lang="es-MX" dirty="0"/>
              <a:t>, anexo la liga para que puedan revisarla y analizarla: 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https://www.facebook.com/CANACINTRAMexico/videos/549791069070341/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Desde el primer momento tuvimos contacto con el gobierno municipal (Cuernavaca), estatal y federal. La información generada la hemos procesado y comunicado por medio de correo electrónico y redes oficiales de esta delegación.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3" y="390903"/>
            <a:ext cx="3166946" cy="6218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140094-2E1E-4DB5-A4B3-BC322719709B}"/>
              </a:ext>
            </a:extLst>
          </p:cNvPr>
          <p:cNvSpPr/>
          <p:nvPr/>
        </p:nvSpPr>
        <p:spPr>
          <a:xfrm>
            <a:off x="6177776" y="390903"/>
            <a:ext cx="512956" cy="5011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ACF347A4-35C8-425B-95B7-A9E24C71AADA}"/>
              </a:ext>
            </a:extLst>
          </p:cNvPr>
          <p:cNvSpPr/>
          <p:nvPr/>
        </p:nvSpPr>
        <p:spPr>
          <a:xfrm>
            <a:off x="273204" y="6642286"/>
            <a:ext cx="62168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Sobre todo lo relacionado a las actividades esenciales que fue lo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3F3923B-A8A6-4702-9FE7-0AD3E46FE7F4}"/>
              </a:ext>
            </a:extLst>
          </p:cNvPr>
          <p:cNvSpPr/>
          <p:nvPr/>
        </p:nvSpPr>
        <p:spPr>
          <a:xfrm>
            <a:off x="273203" y="6918338"/>
            <a:ext cx="5358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que causó mayor confusión, pusimos a disposición los datos del Abogado laboral para las dudas relacionadas a las multas por posibles revisiones y para asesoría en relación al personal contratado y el pago de sueldos. </a:t>
            </a:r>
          </a:p>
        </p:txBody>
      </p:sp>
    </p:spTree>
    <p:extLst>
      <p:ext uri="{BB962C8B-B14F-4D97-AF65-F5344CB8AC3E}">
        <p14:creationId xmlns:p14="http://schemas.microsoft.com/office/powerpoint/2010/main" val="2934284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AC4F0D-D70B-4BB0-863F-7FFA5D240FF8}"/>
              </a:ext>
            </a:extLst>
          </p:cNvPr>
          <p:cNvSpPr txBox="1"/>
          <p:nvPr/>
        </p:nvSpPr>
        <p:spPr>
          <a:xfrm>
            <a:off x="273206" y="1199676"/>
            <a:ext cx="631158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Sobre todo lo relacionado a las actividades esenciales que fue lo que causó mayor confusión, pusimos a disposición los datos del Abogado laboral para las dudas relacionadas a las multas por posibles revisiones y para asesoría en relación al personal contratado y el pago de sueldos.     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En coordinación con el Consejo Coordinador Empresarial ( CCE) y con la anuencia de Sede Nacional, solicitamos reuniones con Secretarios de gabinete y Gobernador para plantear estrategias que consideramos se deberían y deben de implementar por parte del estado: financiamiento a tasas accesibles; simplificación administrativa; montos mayores de crédito, incluimos un apartado social para el apoyo en alimentación y crédito al comercio no formal. 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Abiertos al diálogo y comprometidos por hacer un frente solidario nos sumamos al </a:t>
            </a:r>
            <a:r>
              <a:rPr lang="es-MX" b="1" dirty="0"/>
              <a:t>Pacto por Morelos </a:t>
            </a:r>
            <a:r>
              <a:rPr lang="es-MX" dirty="0"/>
              <a:t>encabezado por Gobierno del estado,  participamos de las mesas de trabajo para la reactivación económica. Sin embargo, a un mes de la definición de este documento, no recibimos respuesta de las autoridades estatales y por lo tanto junto con el CCE decidimos separarnos mientras no existan las condiciones para transitar en la contingencia y preparar la </a:t>
            </a:r>
            <a:r>
              <a:rPr lang="es-MX" dirty="0" err="1"/>
              <a:t>postcontingencia</a:t>
            </a:r>
            <a:r>
              <a:rPr lang="es-MX" dirty="0"/>
              <a:t>.</a:t>
            </a:r>
          </a:p>
          <a:p>
            <a:pPr algn="just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3" y="390903"/>
            <a:ext cx="3166946" cy="6218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140094-2E1E-4DB5-A4B3-BC322719709B}"/>
              </a:ext>
            </a:extLst>
          </p:cNvPr>
          <p:cNvSpPr/>
          <p:nvPr/>
        </p:nvSpPr>
        <p:spPr>
          <a:xfrm>
            <a:off x="6177776" y="390903"/>
            <a:ext cx="512956" cy="5011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7376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AC4F0D-D70B-4BB0-863F-7FFA5D240FF8}"/>
              </a:ext>
            </a:extLst>
          </p:cNvPr>
          <p:cNvSpPr txBox="1"/>
          <p:nvPr/>
        </p:nvSpPr>
        <p:spPr>
          <a:xfrm>
            <a:off x="273206" y="1199676"/>
            <a:ext cx="6311588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En coordinación con el Consejo Coordinador Empresarial ( CCE) y con la anuencia de Sede Nacional, solicitamos reuniones con Secretarios de gabinete y Gobernador para plantear estrategias que consideramos se deberían y deben de implementar por parte del estado: financiamiento a tasas accesibles; simplificación administrativa; montos mayores de crédito, incluimos un apartado social para el apoyo en alimentación y crédito al comercio no formal. </a:t>
            </a:r>
          </a:p>
          <a:p>
            <a:pPr algn="just"/>
            <a:r>
              <a:rPr lang="es-MX" dirty="0"/>
              <a:t> </a:t>
            </a:r>
          </a:p>
          <a:p>
            <a:pPr algn="just"/>
            <a:r>
              <a:rPr lang="es-MX" dirty="0"/>
              <a:t>Abiertos al diálogo y comprometidos por hacer un frente solidario nos sumamos al </a:t>
            </a:r>
            <a:r>
              <a:rPr lang="es-MX" b="1" dirty="0"/>
              <a:t>Pacto por Morelos </a:t>
            </a:r>
            <a:r>
              <a:rPr lang="es-MX" dirty="0"/>
              <a:t>encabezado por Gobierno del estado,  participamos de las mesas de trabajo para la reactivación económica. Sin embargo, a un mes de la definición de este documento, no recibimos respuesta de las autoridades estatales y por lo tanto junto con el CCE decidimos separarnos mientras no existan las condiciones para transitar en la contingencia y preparar la </a:t>
            </a:r>
            <a:r>
              <a:rPr lang="es-MX" dirty="0" err="1"/>
              <a:t>postcontingencia</a:t>
            </a:r>
            <a:r>
              <a:rPr lang="es-MX" dirty="0"/>
              <a:t>.</a:t>
            </a:r>
          </a:p>
          <a:p>
            <a:pPr algn="just"/>
            <a:endParaRPr lang="es-MX" dirty="0"/>
          </a:p>
          <a:p>
            <a:r>
              <a:rPr lang="es-MX" dirty="0"/>
              <a:t>Aquí resumo lo anunciado por Gobierno del estado. “</a:t>
            </a:r>
            <a:r>
              <a:rPr lang="es-MX" b="1" dirty="0"/>
              <a:t>Plan Estatal de Apoyo a la Economía y al Empleo de Morelos para Combatir los Efectos Económicos por el COVID-19” </a:t>
            </a:r>
            <a:r>
              <a:rPr lang="es-MX" dirty="0"/>
              <a:t>del cual falta que se emitan las reglas de operación.</a:t>
            </a:r>
          </a:p>
          <a:p>
            <a:r>
              <a:rPr lang="es-MX" dirty="0"/>
              <a:t> </a:t>
            </a:r>
          </a:p>
          <a:p>
            <a:r>
              <a:rPr lang="es-MX" b="1" dirty="0"/>
              <a:t>Continua en siguiente pagina</a:t>
            </a:r>
          </a:p>
          <a:p>
            <a:pPr algn="just"/>
            <a:endParaRPr lang="es-MX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3" y="390903"/>
            <a:ext cx="3166946" cy="6218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140094-2E1E-4DB5-A4B3-BC322719709B}"/>
              </a:ext>
            </a:extLst>
          </p:cNvPr>
          <p:cNvSpPr/>
          <p:nvPr/>
        </p:nvSpPr>
        <p:spPr>
          <a:xfrm>
            <a:off x="6177776" y="390903"/>
            <a:ext cx="512956" cy="5011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33184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8AC4F0D-D70B-4BB0-863F-7FFA5D240FF8}"/>
              </a:ext>
            </a:extLst>
          </p:cNvPr>
          <p:cNvSpPr txBox="1"/>
          <p:nvPr/>
        </p:nvSpPr>
        <p:spPr>
          <a:xfrm>
            <a:off x="273206" y="1088166"/>
            <a:ext cx="6311588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b="1" dirty="0"/>
              <a:t>Fondo Morelos</a:t>
            </a:r>
          </a:p>
          <a:p>
            <a:pPr algn="just"/>
            <a:r>
              <a:rPr lang="es-MX" dirty="0"/>
              <a:t>•	Programa de microcrédito Mujeres Emprendedoras </a:t>
            </a:r>
          </a:p>
          <a:p>
            <a:pPr algn="just"/>
            <a:r>
              <a:rPr lang="es-MX" dirty="0"/>
              <a:t>•	Créditos </a:t>
            </a:r>
            <a:r>
              <a:rPr lang="es-MX" dirty="0" err="1"/>
              <a:t>Mipymes</a:t>
            </a:r>
            <a:r>
              <a:rPr lang="es-MX" dirty="0"/>
              <a:t> financiamientos de hasta $100.000  con tasa del 0 %  anual fija para las </a:t>
            </a:r>
            <a:r>
              <a:rPr lang="es-MX" dirty="0" err="1"/>
              <a:t>mipymes</a:t>
            </a:r>
            <a:r>
              <a:rPr lang="es-MX" dirty="0"/>
              <a:t> que tienen un crédito con fondo Morelos </a:t>
            </a:r>
          </a:p>
          <a:p>
            <a:pPr algn="just"/>
            <a:r>
              <a:rPr lang="es-MX" dirty="0"/>
              <a:t>•	Programa emergente para empresas que se dediquen a producir fabricar o comercializar productos de higiene personal.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FIDECOMP y NAFIN  </a:t>
            </a:r>
          </a:p>
          <a:p>
            <a:pPr algn="just"/>
            <a:r>
              <a:rPr lang="es-MX" dirty="0"/>
              <a:t>•	Programa de apoyo en sueldos y salarios, apoyo en rentas, apoyo energía eléctrica, apoyo en gas, gasolina y programa de apoyo importaciones y exportaciones. </a:t>
            </a:r>
          </a:p>
          <a:p>
            <a:pPr algn="just"/>
            <a:endParaRPr lang="es-MX" dirty="0"/>
          </a:p>
          <a:p>
            <a:pPr algn="just"/>
            <a:r>
              <a:rPr lang="es-MX" b="1" dirty="0"/>
              <a:t>FIFODEPI </a:t>
            </a:r>
          </a:p>
          <a:p>
            <a:pPr algn="just"/>
            <a:r>
              <a:rPr lang="es-MX" dirty="0"/>
              <a:t>•	Programas de apoyo </a:t>
            </a:r>
            <a:r>
              <a:rPr lang="es-MX" dirty="0" err="1"/>
              <a:t>apoyo</a:t>
            </a:r>
            <a:r>
              <a:rPr lang="es-MX" dirty="0"/>
              <a:t> para la adquisición de materia prima, apoyo para generar energía limpia, apoyo emergente MYPIMES afectadas, apoyo de capacitación para la empleabilidad y una campaña de promoción y difusión que estimule la economía solidaria y el consumo local.</a:t>
            </a:r>
          </a:p>
          <a:p>
            <a:pPr algn="just"/>
            <a:endParaRPr lang="es-MX" dirty="0"/>
          </a:p>
          <a:p>
            <a:pPr algn="just"/>
            <a:r>
              <a:rPr lang="es-MX" dirty="0"/>
              <a:t>•	Programa de contingencia en materia de mejora regulatoria en conjunto con los municipios para facilitar las inversiones.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940031" y="7147931"/>
            <a:ext cx="1917970" cy="1996069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A541629-56DE-4771-9FB1-D88878880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91" y="8442163"/>
            <a:ext cx="4270916" cy="52980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3" y="390903"/>
            <a:ext cx="3166946" cy="6218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140094-2E1E-4DB5-A4B3-BC322719709B}"/>
              </a:ext>
            </a:extLst>
          </p:cNvPr>
          <p:cNvSpPr/>
          <p:nvPr/>
        </p:nvSpPr>
        <p:spPr>
          <a:xfrm>
            <a:off x="6177776" y="390903"/>
            <a:ext cx="512956" cy="5011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EBF1BEB-169E-4675-8FA2-72F6E29E0620}"/>
              </a:ext>
            </a:extLst>
          </p:cNvPr>
          <p:cNvSpPr/>
          <p:nvPr/>
        </p:nvSpPr>
        <p:spPr>
          <a:xfrm>
            <a:off x="273205" y="7274475"/>
            <a:ext cx="51685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/>
              <a:t>Por su parte el INFONAVIT cuenta con un programa para diferir el pago de acuerdo a algunas condiciones para cada patrón. </a:t>
            </a:r>
          </a:p>
        </p:txBody>
      </p:sp>
    </p:spTree>
    <p:extLst>
      <p:ext uri="{BB962C8B-B14F-4D97-AF65-F5344CB8AC3E}">
        <p14:creationId xmlns:p14="http://schemas.microsoft.com/office/powerpoint/2010/main" val="388239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B80B4308-BFF4-43B7-AAA5-22434C8FA9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93719"/>
            <a:ext cx="6858000" cy="2250281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8AC4F0D-D70B-4BB0-863F-7FFA5D240FF8}"/>
              </a:ext>
            </a:extLst>
          </p:cNvPr>
          <p:cNvSpPr txBox="1"/>
          <p:nvPr/>
        </p:nvSpPr>
        <p:spPr>
          <a:xfrm>
            <a:off x="263688" y="1182461"/>
            <a:ext cx="6311588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/>
              <a:t>Hacemos especial énfasis en que sientan la libertad absoluta de colaborar con la Cámara, cualquier pregunta, duda, recomendación y o sugerencia es bienvenida, en la medida en que nos fortalezcamos como organismo, lograremos cumplir la misión de la Cámara y beneficiar a nuestras empresas. </a:t>
            </a:r>
          </a:p>
          <a:p>
            <a:r>
              <a:rPr lang="es-MX" dirty="0"/>
              <a:t> </a:t>
            </a:r>
          </a:p>
          <a:p>
            <a:r>
              <a:rPr lang="es-MX" dirty="0"/>
              <a:t>Seguro que todas las crisis son pasajeras y nos generarán oportunidades, les dejo un cordial saludo. </a:t>
            </a:r>
          </a:p>
          <a:p>
            <a:r>
              <a:rPr lang="es-MX" sz="2000" dirty="0"/>
              <a:t> </a:t>
            </a:r>
          </a:p>
          <a:p>
            <a:r>
              <a:rPr lang="es-MX" sz="1600" b="1" dirty="0"/>
              <a:t>Dr. Iván Elizondo Cortina</a:t>
            </a:r>
            <a:endParaRPr lang="es-MX" sz="1600" dirty="0"/>
          </a:p>
          <a:p>
            <a:r>
              <a:rPr lang="es-MX" sz="1600" b="1" dirty="0"/>
              <a:t>Presidente CANACINTRA</a:t>
            </a:r>
            <a:endParaRPr lang="es-MX" sz="1600" dirty="0"/>
          </a:p>
          <a:p>
            <a:r>
              <a:rPr lang="es-MX" sz="1600" b="1" dirty="0"/>
              <a:t>Delegación Morelos</a:t>
            </a:r>
            <a:r>
              <a:rPr lang="es-MX" sz="1600" dirty="0"/>
              <a:t> </a:t>
            </a:r>
          </a:p>
          <a:p>
            <a:pPr algn="just"/>
            <a:endParaRPr lang="es-MX" sz="1600" dirty="0">
              <a:latin typeface="D-DIN" panose="020B0504030202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98A8743-0B29-421A-A1A4-748F069EFE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86" b="11824"/>
          <a:stretch/>
        </p:blipFill>
        <p:spPr>
          <a:xfrm>
            <a:off x="4446070" y="6768789"/>
            <a:ext cx="2350598" cy="2446313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FE8278B-3BB8-4DE5-95E9-9656C710F7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313" y="390903"/>
            <a:ext cx="3166946" cy="621866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49327317-60FF-443F-AC78-23EA6E087BD6}"/>
              </a:ext>
            </a:extLst>
          </p:cNvPr>
          <p:cNvSpPr/>
          <p:nvPr/>
        </p:nvSpPr>
        <p:spPr>
          <a:xfrm>
            <a:off x="0" y="0"/>
            <a:ext cx="6858000" cy="17203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C9140094-2E1E-4DB5-A4B3-BC322719709B}"/>
              </a:ext>
            </a:extLst>
          </p:cNvPr>
          <p:cNvSpPr/>
          <p:nvPr/>
        </p:nvSpPr>
        <p:spPr>
          <a:xfrm>
            <a:off x="6177776" y="390903"/>
            <a:ext cx="512956" cy="501195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DEE55DC-A14A-4A09-A853-25592468E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036" y="5216414"/>
            <a:ext cx="6877036" cy="167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974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1047</Words>
  <Application>Microsoft Office PowerPoint</Application>
  <PresentationFormat>Carta (216 x 279 mm)</PresentationFormat>
  <Paragraphs>58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D-DIN</vt:lpstr>
      <vt:lpstr>Gotham Black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Shantal Hdez V</dc:creator>
  <cp:lastModifiedBy>Shantal Hdez V</cp:lastModifiedBy>
  <cp:revision>5</cp:revision>
  <dcterms:created xsi:type="dcterms:W3CDTF">2020-05-16T21:45:51Z</dcterms:created>
  <dcterms:modified xsi:type="dcterms:W3CDTF">2020-05-19T19:04:43Z</dcterms:modified>
</cp:coreProperties>
</file>