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21B67-E1EA-0B44-8FBA-BD2A8D06B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40B970-A086-0B4C-A1E6-8567F465F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11974A-F7D2-7441-9C3D-6A6AA4228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2BF0E6-1E93-E041-8ABC-347CEC02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906460-3947-3F4A-82AA-7CFDFC9D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158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38D8D-EA0D-8943-92D8-E780BB0A8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8ECBAB-7394-9D47-878D-211E94EC7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7AD745-4D6E-3946-A668-FBA142B4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2D0F56-A059-1E4B-85FB-C07EA2CC6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3CD75C-97A7-7746-AA85-6CDBF01E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123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27CE4B7-B4F2-324C-8CDC-246002AF2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7AB796-515A-FE46-B068-C56126884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EFB3B0-BF5A-4E44-A541-0F6A774C4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1F39D1-5A05-904E-9F70-B140FE4D6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289056-94E7-884B-9651-1AFE0191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881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D080C-612B-AD4F-BDDD-58A37CFE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AF8A03-494B-6643-9CC3-85A2A9773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9F1A8E-B19F-B343-9507-D394DCE7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D25DCB-F6EE-7E4E-B1AD-A9F87F801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5D03E8-318C-8444-A4E4-E1D38E12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72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F6B4B-59C1-B848-9CE1-0B311A16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04AA77-0236-8045-90B9-3FA306CEB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8FE463-8A03-0F4B-BE14-AEAB3508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2971AE-DE5A-714E-9149-3349F4427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69BD9C-05F8-A64B-A0E4-5CE7BEB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13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89D437-D058-1F49-82F3-49DB39A76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FC4C70-FE23-7E4A-A864-D604E28BA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5902B7-9F83-534D-8A87-2FF66ACB6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0AAEBE-3204-074F-90D5-096E3C32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26D80A-717C-D049-9C67-504B85E3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816806-E665-4446-BF7A-A436EF26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250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C1DD3C-886D-D84F-B233-A8E161CF9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8749D3-7DFC-BA4A-8918-F2761649B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729F4A5-AC21-2444-85EB-14EAE7AD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F7CA954-C88B-D44C-BADA-3B3F9106E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EB46E7D-D720-4442-B6DF-8E369B4D4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7EBCB5-8B11-5742-A233-46664BAC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FC9F012-9584-2D40-8F2F-07EAF0EE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4B90392-03BD-EF45-843C-F5C0FEF03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8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FF1AA-895D-E74E-B83B-8D83E39A8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4A4647-CBDA-D347-AE48-DB72EBA3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B6327C-03AC-3146-BA9B-CE7980C1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77B1C1B-1E3E-0745-B348-C2079B910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079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76D198-449C-D24E-A93C-2B4839EB2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FDCB9B3-C008-724D-90D5-9A69B2E80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2A45D1-EE15-0946-BF96-9C4E2E43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02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1C803-2A63-F449-8BC0-78460190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9A6218-F2FB-A34C-8B46-C18AE6630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F3FF95-7DB7-B84A-98AD-1C880B9D7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13AF8E-7AB9-394F-8533-AD9FB01E4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21C500-A0C9-2748-BCB3-13E9BEB3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2F30E8-EB1D-4F4B-9726-039EA0A6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879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7F4C3-2CE9-274E-BEF1-4E5EE6A64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C5D4E9-B277-F843-8671-F6819D3E1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7CD752-7A0B-5C46-B7CD-7F9AE087E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0B3BB-D822-5943-9EB4-BD29AA24B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7ACA26-06E6-F94C-8D3E-70326223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C19251-4E02-354F-9A01-8D02756A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931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AB842F9-32F1-2B40-B059-A45D1E20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FAD43C-6F47-D640-BABD-675DFF7BC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67A9DF-9F75-9F48-BB23-E5FA00137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F620-BD84-7C44-9970-9201EF7B0C34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B7D2B7-5396-2B49-97DD-FFB91315F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9E5970-6F86-454A-9976-6FAFDF3EB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DC34E-296F-5546-901F-B9AC1697F8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683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1DACBBD-3D58-5247-BD46-E27BFF128200}"/>
              </a:ext>
            </a:extLst>
          </p:cNvPr>
          <p:cNvSpPr txBox="1"/>
          <p:nvPr/>
        </p:nvSpPr>
        <p:spPr>
          <a:xfrm>
            <a:off x="3060847" y="455792"/>
            <a:ext cx="7159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/>
              <a:t>PROGRAMA ANUAL </a:t>
            </a:r>
          </a:p>
          <a:p>
            <a:pPr algn="ctr"/>
            <a:r>
              <a:rPr lang="es-MX" sz="2800" dirty="0"/>
              <a:t>VICEPRESIDENCIA y DIRECCIÓN DE MARKETING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E9CE6DC-537E-354A-898E-56CDA9041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62" y="218871"/>
            <a:ext cx="1790700" cy="1765300"/>
          </a:xfrm>
          <a:prstGeom prst="rect">
            <a:avLst/>
          </a:prstGeom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A59A2AD0-0B42-064F-94AB-6A2FBB9F877A}"/>
              </a:ext>
            </a:extLst>
          </p:cNvPr>
          <p:cNvSpPr txBox="1"/>
          <p:nvPr/>
        </p:nvSpPr>
        <p:spPr>
          <a:xfrm>
            <a:off x="2192785" y="1783513"/>
            <a:ext cx="8163332" cy="47409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Dirigido</a:t>
            </a:r>
            <a:r>
              <a:rPr sz="1450" b="1" spc="70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a:</a:t>
            </a:r>
            <a:r>
              <a:rPr sz="1450" b="1" spc="70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 Afiliados Canacintra, </a:t>
            </a:r>
            <a:r>
              <a:rPr lang="es-MX" sz="1600" dirty="0"/>
              <a:t>Empresarios Morelenses, PYMES y </a:t>
            </a:r>
            <a:r>
              <a:rPr lang="es-MX" sz="1600" dirty="0" err="1"/>
              <a:t>MiPYMES</a:t>
            </a:r>
            <a:r>
              <a:rPr lang="es-MX" sz="1600" dirty="0"/>
              <a:t> en Morelos</a:t>
            </a:r>
            <a:endParaRPr sz="140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</a:pPr>
            <a:endParaRPr sz="1450" dirty="0">
              <a:latin typeface="Corbel"/>
              <a:cs typeface="Corbel"/>
            </a:endParaRPr>
          </a:p>
          <a:p>
            <a:pPr marL="12700" marR="6985">
              <a:lnSpc>
                <a:spcPct val="100000"/>
              </a:lnSpc>
            </a:pP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Requerimientos</a:t>
            </a:r>
            <a:r>
              <a:rPr sz="1450" b="1" spc="10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para</a:t>
            </a:r>
            <a:r>
              <a:rPr sz="1450" b="1" spc="2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su</a:t>
            </a:r>
            <a:r>
              <a:rPr sz="1450" b="1" spc="3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ejecución:</a:t>
            </a:r>
            <a:r>
              <a:rPr sz="1450" b="1" spc="2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lang="es-ES" sz="1450" spc="-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endParaRPr sz="145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</a:pPr>
            <a:r>
              <a:rPr lang="es-MX" sz="1400" dirty="0">
                <a:latin typeface="Corbel"/>
                <a:cs typeface="Corbel"/>
              </a:rPr>
              <a:t>Uso de Instalaciones </a:t>
            </a:r>
          </a:p>
          <a:p>
            <a:pPr>
              <a:lnSpc>
                <a:spcPct val="100000"/>
              </a:lnSpc>
            </a:pPr>
            <a:r>
              <a:rPr lang="es-MX" sz="1400" dirty="0">
                <a:latin typeface="Corbel"/>
                <a:cs typeface="Corbel"/>
              </a:rPr>
              <a:t>Inversión mensual en buscadores y redes sociales </a:t>
            </a:r>
          </a:p>
          <a:p>
            <a:pPr>
              <a:lnSpc>
                <a:spcPct val="100000"/>
              </a:lnSpc>
            </a:pPr>
            <a:r>
              <a:rPr lang="es-MX" sz="1400" dirty="0">
                <a:latin typeface="Corbel"/>
                <a:cs typeface="Corbel"/>
              </a:rPr>
              <a:t>Apoyo de Equipo y Consejo Canacintra </a:t>
            </a:r>
            <a:endParaRPr sz="140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 dirty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450" b="1" spc="-5" dirty="0">
                <a:solidFill>
                  <a:srgbClr val="1F3863"/>
                </a:solidFill>
                <a:latin typeface="Corbel"/>
                <a:cs typeface="Corbel"/>
              </a:rPr>
              <a:t>Objetivos:</a:t>
            </a:r>
            <a:endParaRPr sz="145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dirty="0">
              <a:latin typeface="Corbel"/>
              <a:cs typeface="Corbel"/>
            </a:endParaRPr>
          </a:p>
          <a:p>
            <a:pPr marL="812800" marR="6985" indent="-343535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Incrementar el posicionamiento en buscadores y redes de Canacintra Morelos por medio de campañas de afiliados y directas, este año tenemos presupuestado inversión fija en </a:t>
            </a:r>
          </a:p>
          <a:p>
            <a:pPr marL="469265" marR="6985">
              <a:lnSpc>
                <a:spcPct val="94100"/>
              </a:lnSpc>
              <a:buSzPct val="137931"/>
              <a:tabLst>
                <a:tab pos="812800" algn="l"/>
                <a:tab pos="813435" algn="l"/>
              </a:tabLst>
            </a:pP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	Google y Meta (Facebook, Instagram)</a:t>
            </a:r>
          </a:p>
          <a:p>
            <a:pPr marL="812165" marR="6985" indent="-342900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endParaRPr lang="es-ES" sz="1450" dirty="0">
              <a:solidFill>
                <a:srgbClr val="1F3863"/>
              </a:solidFill>
              <a:latin typeface="Corbel"/>
              <a:cs typeface="Corbel"/>
            </a:endParaRPr>
          </a:p>
          <a:p>
            <a:pPr marL="812800" marR="6985" indent="-343535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Incrementar el posicionamiento digital de cada afiliado por medio de herramientas que proporciona la cámara</a:t>
            </a:r>
          </a:p>
          <a:p>
            <a:pPr marL="812165" marR="6985" indent="-342900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endParaRPr lang="es-ES" sz="1450" dirty="0">
              <a:solidFill>
                <a:srgbClr val="1F3863"/>
              </a:solidFill>
              <a:latin typeface="Corbel"/>
              <a:cs typeface="Corbel"/>
            </a:endParaRPr>
          </a:p>
          <a:p>
            <a:pPr marL="812800" marR="6985" indent="-343535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Brindar herramientas digitales innovadoras a los afiliados Canacintra que además ayudarán al seo del website. </a:t>
            </a:r>
          </a:p>
          <a:p>
            <a:pPr marL="812165" marR="6985" indent="-342900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endParaRPr lang="es-ES" sz="1450" dirty="0">
              <a:solidFill>
                <a:srgbClr val="1F3863"/>
              </a:solidFill>
              <a:latin typeface="Corbel"/>
              <a:cs typeface="Corbel"/>
            </a:endParaRPr>
          </a:p>
          <a:p>
            <a:pPr marL="812800" marR="6985" indent="-343535">
              <a:lnSpc>
                <a:spcPct val="94100"/>
              </a:lnSpc>
              <a:buSzPct val="137931"/>
              <a:buFont typeface="+mj-lt"/>
              <a:buAutoNum type="arabicParenR"/>
              <a:tabLst>
                <a:tab pos="812800" algn="l"/>
                <a:tab pos="813435" algn="l"/>
              </a:tabLst>
            </a:pPr>
            <a:r>
              <a:rPr lang="es-ES" sz="1450" dirty="0">
                <a:solidFill>
                  <a:srgbClr val="1F3863"/>
                </a:solidFill>
                <a:latin typeface="Corbel"/>
                <a:cs typeface="Corbel"/>
              </a:rPr>
              <a:t>Ofrecer un esquema de capacitación en temas de proyección digital </a:t>
            </a:r>
            <a:r>
              <a:rPr lang="es-MX" sz="1450" dirty="0">
                <a:solidFill>
                  <a:srgbClr val="1F3863"/>
                </a:solidFill>
                <a:latin typeface="Corbel"/>
                <a:cs typeface="Corbel"/>
              </a:rPr>
              <a:t>empresarial, a costos muy accesibles y con programa de recuperación de fondos para la cámara. </a:t>
            </a:r>
            <a:endParaRPr sz="1450" dirty="0">
              <a:latin typeface="Corbel"/>
              <a:cs typeface="Corbel"/>
            </a:endParaRPr>
          </a:p>
          <a:p>
            <a:pPr marL="469265">
              <a:lnSpc>
                <a:spcPts val="2070"/>
              </a:lnSpc>
              <a:buSzPct val="137931"/>
              <a:tabLst>
                <a:tab pos="812800" algn="l"/>
                <a:tab pos="813435" algn="l"/>
              </a:tabLst>
            </a:pPr>
            <a:r>
              <a:rPr lang="es-ES" sz="1450" spc="-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endParaRPr sz="1450" dirty="0">
              <a:latin typeface="Corbel"/>
              <a:cs typeface="Corbe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C54493A-3464-4AAB-A21C-00B770ECC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4384" y="5193437"/>
            <a:ext cx="2137616" cy="14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E9CE6DC-537E-354A-898E-56CDA9041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62" y="202595"/>
            <a:ext cx="1553179" cy="1531148"/>
          </a:xfrm>
          <a:prstGeom prst="rect">
            <a:avLst/>
          </a:prstGeom>
        </p:spPr>
      </p:pic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64F952E7-362C-CB49-9790-66D0839A8B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30941"/>
              </p:ext>
            </p:extLst>
          </p:nvPr>
        </p:nvGraphicFramePr>
        <p:xfrm>
          <a:off x="159796" y="2081327"/>
          <a:ext cx="11527655" cy="41835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7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92428">
                  <a:extLst>
                    <a:ext uri="{9D8B030D-6E8A-4147-A177-3AD203B41FA5}">
                      <a16:colId xmlns:a16="http://schemas.microsoft.com/office/drawing/2014/main" val="1325112110"/>
                    </a:ext>
                  </a:extLst>
                </a:gridCol>
                <a:gridCol w="1948647">
                  <a:extLst>
                    <a:ext uri="{9D8B030D-6E8A-4147-A177-3AD203B41FA5}">
                      <a16:colId xmlns:a16="http://schemas.microsoft.com/office/drawing/2014/main" val="3217500796"/>
                    </a:ext>
                  </a:extLst>
                </a:gridCol>
              </a:tblGrid>
              <a:tr h="235605">
                <a:tc>
                  <a:txBody>
                    <a:bodyPr/>
                    <a:lstStyle/>
                    <a:p>
                      <a:pPr marL="0" marR="114300" indent="-9779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-10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AC</a:t>
                      </a:r>
                      <a:r>
                        <a:rPr sz="1200" b="1" spc="-5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T</a:t>
                      </a:r>
                      <a:r>
                        <a:rPr sz="1200" b="1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IV</a:t>
                      </a:r>
                      <a:r>
                        <a:rPr sz="1200" b="1" spc="5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I</a:t>
                      </a:r>
                      <a:r>
                        <a:rPr sz="1200" b="1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DAD</a:t>
                      </a:r>
                      <a:r>
                        <a:rPr sz="1200" b="1" spc="-80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200" b="1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A  </a:t>
                      </a:r>
                      <a:r>
                        <a:rPr sz="1200" b="1" spc="-5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REALIZAR</a:t>
                      </a:r>
                      <a:endParaRPr sz="1200" dirty="0">
                        <a:latin typeface="Corbel"/>
                        <a:cs typeface="Corbel"/>
                      </a:endParaRPr>
                    </a:p>
                  </a:txBody>
                  <a:tcPr marL="0" marR="0" marT="3683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-5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FECHA</a:t>
                      </a:r>
                      <a:r>
                        <a:rPr sz="1200" b="1" spc="-25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212A35"/>
                          </a:solidFill>
                          <a:latin typeface="Corbel"/>
                          <a:cs typeface="Corbel"/>
                        </a:rPr>
                        <a:t>PROPUESTA</a:t>
                      </a:r>
                      <a:endParaRPr sz="1200" dirty="0">
                        <a:latin typeface="Corbel"/>
                        <a:cs typeface="Corbel"/>
                      </a:endParaRPr>
                    </a:p>
                  </a:txBody>
                  <a:tcPr marL="0" marR="0" marT="3683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MX" sz="1200" b="1" dirty="0">
                          <a:latin typeface="Corbel"/>
                          <a:cs typeface="Corbel"/>
                        </a:rPr>
                        <a:t>OBSERVACIONES</a:t>
                      </a:r>
                    </a:p>
                  </a:txBody>
                  <a:tcPr marL="0" marR="0" marT="3683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MX" sz="1200" b="1" dirty="0">
                          <a:latin typeface="Corbel"/>
                          <a:cs typeface="Corbel"/>
                        </a:rPr>
                        <a:t>RECURSOS</a:t>
                      </a:r>
                    </a:p>
                  </a:txBody>
                  <a:tcPr marL="0" marR="0" marT="3683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811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PRESENTACIÓN </a:t>
                      </a:r>
                    </a:p>
                    <a:p>
                      <a:pPr marL="914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QR CANACINTRA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 anchor="ctr"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10 de febrero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 anchor="ctr"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Presentación de QR para afiliados Canacintra, Diseño y Programación de Tarjeta de Presentación digital con QR, dirigido a la pagina de cada empresa en el website de Canacintra Morelos, con opción a personalización de datos, foto de perfil e impresión en tarjeta PVC para cartera. El diseño y hosting del QR será en cortesía para afiliados de la cámara, la impresión tendrá un costo de recuperación de $65 pesos c/u. </a:t>
                      </a:r>
                    </a:p>
                  </a:txBody>
                  <a:tcPr marL="0" marR="0" marT="37465" marB="0"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Promoción vía Mailing y llamadas de reconocimiento</a:t>
                      </a:r>
                    </a:p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Colaboradores para recopilación de información </a:t>
                      </a:r>
                    </a:p>
                  </a:txBody>
                  <a:tcPr marL="0" marR="0" marT="37465" marB="0"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13">
                <a:tc>
                  <a:txBody>
                    <a:bodyPr/>
                    <a:lstStyle/>
                    <a:p>
                      <a:pPr marL="91440" marR="43116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solidFill>
                            <a:srgbClr val="1F3863"/>
                          </a:solidFill>
                          <a:latin typeface="Corbel"/>
                          <a:cs typeface="Corbel"/>
                        </a:rPr>
                        <a:t>INCREMENTAR EL POSICIONAMIENTO DIGITAL POR AFILIADO </a:t>
                      </a:r>
                      <a:endParaRPr lang="es-MX"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ENERO – DIC 2022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Como dirección de marketing, nos acercaremos a cada empresa afiliada para promover sus servicios en los canales digitales de la cámara. Brindar Asesoría de Marketing Digital sin costo para cada afiliado.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Crear campañas y folletos empresariales diferenciados para mejor posicionamiento de marca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Promoción vía Mailing y llamadas.</a:t>
                      </a:r>
                    </a:p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Inversión de $400 mensuales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224">
                <a:tc>
                  <a:txBody>
                    <a:bodyPr/>
                    <a:lstStyle/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POSICIONAMIENTO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SEO DE CÁMARA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1 Campaña BIMESTRAL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Crear posicionamiento SEO desde plataforma Google My Business de manera permanente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Generar una campaña bimestral de Google ADS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$1,500 bimestral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082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POSICIONAMIENTO EN</a:t>
                      </a:r>
                    </a:p>
                    <a:p>
                      <a:pPr marL="914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REDES SOCIALES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ENERO – DIC 2022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Manejo de Redes Sociales Facebook | Twitter | Instagram | Linked In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Campañas estratégicas de afiliación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$300 mensual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746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1218">
                <a:tc>
                  <a:txBody>
                    <a:bodyPr/>
                    <a:lstStyle/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CAPACITACIÓN EN 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MARKETING DIGITAL 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- PRESENCIAL-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Precio por asistente 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$185 pesos 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Precio afiliado </a:t>
                      </a:r>
                    </a:p>
                    <a:p>
                      <a:pPr marL="91440" marR="3625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$150 pesos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8100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1 BIMESTRAL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Iniciando marzo 2022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8100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Capacitación en Temas de Marketing y Ventas Digitales , sin costo a la cámara y con precio accesible a público en general y preferente a afiliados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Taller WhatsApp Bussines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Cómo vender en Mercado Libre y Google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Crece tus Redes Sociales con Estrategias de humanización de marca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Fotografía y Vídeo de Producto con mi Smartphone </a:t>
                      </a: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- Ofrecer Coffe Break – Ponente en Cortesía en colaboración con Proyecto Innova Mujer </a:t>
                      </a:r>
                      <a:endParaRPr sz="1100" dirty="0">
                        <a:latin typeface="Corbel"/>
                        <a:cs typeface="Corbel"/>
                      </a:endParaRPr>
                    </a:p>
                  </a:txBody>
                  <a:tcPr marL="0" marR="0" marT="38100" marB="0"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Promoción vía Mailing y llamadas informativas y de confirmación de asistencia</a:t>
                      </a:r>
                    </a:p>
                    <a:p>
                      <a:pPr marL="12192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latin typeface="Corbel"/>
                          <a:cs typeface="Corbel"/>
                        </a:rPr>
                        <a:t>Uso de instalaciones, Cañón, Pantalla, montaje de Coffee break y personal de apoyo. </a:t>
                      </a:r>
                    </a:p>
                  </a:txBody>
                  <a:tcPr marL="0" marR="0" marT="38100" marB="0"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223FA127-4D0C-48D4-8BCE-7A8805C57DBB}"/>
              </a:ext>
            </a:extLst>
          </p:cNvPr>
          <p:cNvSpPr txBox="1"/>
          <p:nvPr/>
        </p:nvSpPr>
        <p:spPr>
          <a:xfrm>
            <a:off x="3577231" y="593171"/>
            <a:ext cx="7159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/>
              <a:t>PROGRAMA ANUAL </a:t>
            </a:r>
          </a:p>
          <a:p>
            <a:pPr algn="ctr"/>
            <a:r>
              <a:rPr lang="es-MX" sz="2800" dirty="0"/>
              <a:t>VICEPRESIDENCIA y DIRECCIÓN DE MARKETING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99FAA3B-70EB-402D-B26A-1F25933F4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6030" y="5903893"/>
            <a:ext cx="1416991" cy="95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378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489</Words>
  <Application>Microsoft Office PowerPoint</Application>
  <PresentationFormat>Panorámica</PresentationFormat>
  <Paragraphs>67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Microsoft Office User</dc:creator>
  <cp:keywords/>
  <dc:description/>
  <cp:lastModifiedBy>Shantal Hdez V</cp:lastModifiedBy>
  <cp:revision>2</cp:revision>
  <dcterms:created xsi:type="dcterms:W3CDTF">2022-01-24T19:27:34Z</dcterms:created>
  <dcterms:modified xsi:type="dcterms:W3CDTF">2022-02-01T18:35:28Z</dcterms:modified>
  <cp:category/>
</cp:coreProperties>
</file>