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</p:sldIdLst>
  <p:sldSz cx="10058400" cy="7772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umanist 777" charset="1" panose="00000000000000000000"/>
      <p:regular r:id="rId10"/>
    </p:embeddedFont>
    <p:embeddedFont>
      <p:font typeface="Humanst521 BT" charset="1" panose="020B0602020204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354240">
            <a:off x="-2464135" y="-6633290"/>
            <a:ext cx="16025450" cy="8301367"/>
            <a:chOff x="0" y="0"/>
            <a:chExt cx="3694686" cy="191389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3694686" cy="1913890"/>
            </a:xfrm>
            <a:custGeom>
              <a:avLst/>
              <a:gdLst/>
              <a:ahLst/>
              <a:cxnLst/>
              <a:rect r="r" b="b" t="t" l="l"/>
              <a:pathLst>
                <a:path h="1913890" w="3694686">
                  <a:moveTo>
                    <a:pt x="0" y="0"/>
                  </a:moveTo>
                  <a:lnTo>
                    <a:pt x="3694686" y="0"/>
                  </a:lnTo>
                  <a:lnTo>
                    <a:pt x="3694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3B3B3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565344" y="0"/>
            <a:ext cx="7922473" cy="1653816"/>
          </a:xfrm>
          <a:prstGeom prst="rect">
            <a:avLst/>
          </a:prstGeom>
        </p:spPr>
      </p:pic>
      <p:sp>
        <p:nvSpPr>
          <p:cNvPr name="AutoShape 5" id="5"/>
          <p:cNvSpPr/>
          <p:nvPr/>
        </p:nvSpPr>
        <p:spPr>
          <a:xfrm rot="0">
            <a:off x="3047335" y="3999411"/>
            <a:ext cx="4607605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rot="0">
            <a:off x="4318764" y="4719428"/>
            <a:ext cx="4607605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3663633" y="5546069"/>
            <a:ext cx="4607605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362833">
            <a:off x="-1069538" y="-2601945"/>
            <a:ext cx="4027877" cy="3794660"/>
            <a:chOff x="0" y="0"/>
            <a:chExt cx="1913890" cy="1803074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913890" cy="1803074"/>
            </a:xfrm>
            <a:custGeom>
              <a:avLst/>
              <a:gdLst/>
              <a:ahLst/>
              <a:cxnLst/>
              <a:rect r="r" b="b" t="t" l="l"/>
              <a:pathLst>
                <a:path h="1803074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803074"/>
                  </a:lnTo>
                  <a:lnTo>
                    <a:pt x="0" y="1803074"/>
                  </a:lnTo>
                  <a:close/>
                </a:path>
              </a:pathLst>
            </a:custGeom>
            <a:solidFill>
              <a:srgbClr val="AD0109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296242" y="6980275"/>
            <a:ext cx="340397" cy="340397"/>
            <a:chOff x="0" y="0"/>
            <a:chExt cx="152400" cy="152400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152400" cy="152400"/>
            </a:xfrm>
            <a:custGeom>
              <a:avLst/>
              <a:gdLst/>
              <a:ahLst/>
              <a:cxnLst/>
              <a:rect r="r" b="b" t="t" l="l"/>
              <a:pathLst>
                <a:path h="152400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AD0109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-2134925" y="6419798"/>
            <a:ext cx="7683515" cy="730676"/>
            <a:chOff x="0" y="0"/>
            <a:chExt cx="3440005" cy="327133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3440005" cy="327133"/>
            </a:xfrm>
            <a:custGeom>
              <a:avLst/>
              <a:gdLst/>
              <a:ahLst/>
              <a:cxnLst/>
              <a:rect r="r" b="b" t="t" l="l"/>
              <a:pathLst>
                <a:path h="327133" w="3440005">
                  <a:moveTo>
                    <a:pt x="0" y="0"/>
                  </a:moveTo>
                  <a:lnTo>
                    <a:pt x="3440005" y="0"/>
                  </a:lnTo>
                  <a:lnTo>
                    <a:pt x="3440005" y="327133"/>
                  </a:lnTo>
                  <a:lnTo>
                    <a:pt x="0" y="327133"/>
                  </a:lnTo>
                  <a:close/>
                </a:path>
              </a:pathLst>
            </a:custGeom>
            <a:solidFill>
              <a:srgbClr val="9D9D9D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7654939" y="6980275"/>
            <a:ext cx="340397" cy="340397"/>
            <a:chOff x="0" y="0"/>
            <a:chExt cx="152400" cy="15240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52400" cy="152400"/>
            </a:xfrm>
            <a:custGeom>
              <a:avLst/>
              <a:gdLst/>
              <a:ahLst/>
              <a:cxnLst/>
              <a:rect r="r" b="b" t="t" l="l"/>
              <a:pathLst>
                <a:path h="152400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AD0109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0" y="7272330"/>
            <a:ext cx="14497399" cy="536937"/>
            <a:chOff x="0" y="0"/>
            <a:chExt cx="6490666" cy="240393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490666" cy="240393"/>
            </a:xfrm>
            <a:custGeom>
              <a:avLst/>
              <a:gdLst/>
              <a:ahLst/>
              <a:cxnLst/>
              <a:rect r="r" b="b" t="t" l="l"/>
              <a:pathLst>
                <a:path h="240393" w="6490666">
                  <a:moveTo>
                    <a:pt x="0" y="0"/>
                  </a:moveTo>
                  <a:lnTo>
                    <a:pt x="6490666" y="0"/>
                  </a:lnTo>
                  <a:lnTo>
                    <a:pt x="6490666" y="240393"/>
                  </a:lnTo>
                  <a:lnTo>
                    <a:pt x="0" y="240393"/>
                  </a:lnTo>
                  <a:close/>
                </a:path>
              </a:pathLst>
            </a:custGeom>
            <a:solidFill>
              <a:srgbClr val="16126B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5218843" y="6419798"/>
            <a:ext cx="5614897" cy="730676"/>
            <a:chOff x="0" y="0"/>
            <a:chExt cx="2513859" cy="327133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2513859" cy="327133"/>
            </a:xfrm>
            <a:custGeom>
              <a:avLst/>
              <a:gdLst/>
              <a:ahLst/>
              <a:cxnLst/>
              <a:rect r="r" b="b" t="t" l="l"/>
              <a:pathLst>
                <a:path h="327133" w="2513859">
                  <a:moveTo>
                    <a:pt x="0" y="0"/>
                  </a:moveTo>
                  <a:lnTo>
                    <a:pt x="2513859" y="0"/>
                  </a:lnTo>
                  <a:lnTo>
                    <a:pt x="2513859" y="327133"/>
                  </a:lnTo>
                  <a:lnTo>
                    <a:pt x="0" y="327133"/>
                  </a:lnTo>
                  <a:close/>
                </a:path>
              </a:pathLst>
            </a:custGeom>
            <a:solidFill>
              <a:srgbClr val="9D9D9D"/>
            </a:solidFill>
          </p:spPr>
        </p:sp>
      </p:grpSp>
      <p:pic>
        <p:nvPicPr>
          <p:cNvPr name="Picture 20" id="20"/>
          <p:cNvPicPr>
            <a:picLocks noChangeAspect="true"/>
          </p:cNvPicPr>
          <p:nvPr/>
        </p:nvPicPr>
        <p:blipFill>
          <a:blip r:embed="rId3"/>
          <a:srcRect l="0" t="0" r="0" b="32910"/>
          <a:stretch>
            <a:fillRect/>
          </a:stretch>
        </p:blipFill>
        <p:spPr>
          <a:xfrm flipH="false" flipV="false" rot="0">
            <a:off x="5351137" y="6429456"/>
            <a:ext cx="1087367" cy="669323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1787162" y="5079404"/>
            <a:ext cx="1915303" cy="430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2553">
                <a:solidFill>
                  <a:srgbClr val="000000"/>
                </a:solidFill>
                <a:latin typeface="Humanst521 BT Bold"/>
              </a:rPr>
              <a:t>Con giro de: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636639" y="2030636"/>
            <a:ext cx="4785122" cy="291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spc="216" sz="1649">
                <a:solidFill>
                  <a:srgbClr val="000000"/>
                </a:solidFill>
                <a:latin typeface="Humanst521 BT Bold"/>
              </a:rPr>
              <a:t>OTORGA LA SIGUIENTE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85750" y="2444130"/>
            <a:ext cx="9486900" cy="9669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23"/>
              </a:lnSpc>
            </a:pPr>
            <a:r>
              <a:rPr lang="en-US" spc="1633" sz="7323">
                <a:solidFill>
                  <a:srgbClr val="16126B"/>
                </a:solidFill>
                <a:latin typeface="Humanist 777"/>
              </a:rPr>
              <a:t>CONSTANCIA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636639" y="3559814"/>
            <a:ext cx="4785122" cy="430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75"/>
              </a:lnSpc>
            </a:pPr>
            <a:r>
              <a:rPr lang="en-US" sz="2553">
                <a:solidFill>
                  <a:srgbClr val="000000"/>
                </a:solidFill>
                <a:latin typeface="Humanst521 BT"/>
              </a:rPr>
              <a:t>A: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32031" y="4300999"/>
            <a:ext cx="3131893" cy="430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75"/>
              </a:lnSpc>
            </a:pPr>
            <a:r>
              <a:rPr lang="en-US" sz="2553">
                <a:solidFill>
                  <a:srgbClr val="000000"/>
                </a:solidFill>
                <a:latin typeface="Humanst521 BT Bold"/>
              </a:rPr>
              <a:t>Representante Legal: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150069" y="5987133"/>
            <a:ext cx="1758262" cy="290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31"/>
              </a:lnSpc>
            </a:pPr>
            <a:r>
              <a:rPr lang="en-US" sz="1665">
                <a:solidFill>
                  <a:srgbClr val="AD0109"/>
                </a:solidFill>
                <a:latin typeface="Humanist 777 Bold"/>
              </a:rPr>
              <a:t>Enero 2022 - 2023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33254" y="153111"/>
            <a:ext cx="1832134" cy="874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82"/>
              </a:lnSpc>
            </a:pPr>
            <a:r>
              <a:rPr lang="en-US" sz="2075">
                <a:solidFill>
                  <a:srgbClr val="FAFAFA"/>
                </a:solidFill>
                <a:latin typeface="Humanst521 BT"/>
              </a:rPr>
              <a:t>ACTIVO</a:t>
            </a:r>
          </a:p>
          <a:p>
            <a:pPr>
              <a:lnSpc>
                <a:spcPts val="2282"/>
              </a:lnSpc>
            </a:pPr>
            <a:r>
              <a:rPr lang="en-US" sz="2075">
                <a:solidFill>
                  <a:srgbClr val="FAFAFA"/>
                </a:solidFill>
                <a:latin typeface="Humanst521 BT"/>
              </a:rPr>
              <a:t>Socio No:</a:t>
            </a:r>
          </a:p>
          <a:p>
            <a:pPr>
              <a:lnSpc>
                <a:spcPts val="2282"/>
              </a:lnSpc>
            </a:pPr>
            <a:r>
              <a:rPr lang="en-US" sz="2075">
                <a:solidFill>
                  <a:srgbClr val="FAFAFA"/>
                </a:solidFill>
                <a:latin typeface="Humanst521 BT"/>
              </a:rPr>
              <a:t>Folio: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64413" y="6500210"/>
            <a:ext cx="4646170" cy="51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3"/>
              </a:lnSpc>
            </a:pPr>
            <a:r>
              <a:rPr lang="en-US" spc="144" sz="1099">
                <a:solidFill>
                  <a:srgbClr val="FFFFFF"/>
                </a:solidFill>
                <a:latin typeface="Humanst521 BT Bold"/>
              </a:rPr>
              <a:t>Av. Palmas Norte #125, Col. Bella Vista, C.P. 62140 Cuernavaca, Morelos</a:t>
            </a:r>
          </a:p>
          <a:p>
            <a:pPr algn="ctr">
              <a:lnSpc>
                <a:spcPts val="1363"/>
              </a:lnSpc>
            </a:pPr>
            <a:r>
              <a:rPr lang="en-US" spc="144" sz="1099">
                <a:solidFill>
                  <a:srgbClr val="FFFFFF"/>
                </a:solidFill>
                <a:latin typeface="Humanst521 BT Bold"/>
              </a:rPr>
              <a:t>Tel: (777) 241 83 80 / 241 86 26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526580" y="6509735"/>
            <a:ext cx="3260105" cy="51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63"/>
              </a:lnSpc>
            </a:pPr>
            <a:r>
              <a:rPr lang="en-US" spc="144" sz="1099">
                <a:solidFill>
                  <a:srgbClr val="FFFFFF"/>
                </a:solidFill>
                <a:latin typeface="Humanst521 BT Bold"/>
              </a:rPr>
              <a:t>Dr. Iván Alberto Elizondo Cortina</a:t>
            </a:r>
          </a:p>
          <a:p>
            <a:pPr>
              <a:lnSpc>
                <a:spcPts val="1363"/>
              </a:lnSpc>
            </a:pPr>
            <a:r>
              <a:rPr lang="en-US" spc="144" sz="1099">
                <a:solidFill>
                  <a:srgbClr val="FFFFFF"/>
                </a:solidFill>
                <a:latin typeface="Humanst521 BT Bold"/>
              </a:rPr>
              <a:t>Presidente CANACINTRA </a:t>
            </a:r>
          </a:p>
          <a:p>
            <a:pPr>
              <a:lnSpc>
                <a:spcPts val="1363"/>
              </a:lnSpc>
            </a:pPr>
            <a:r>
              <a:rPr lang="en-US" spc="144" sz="1099">
                <a:solidFill>
                  <a:srgbClr val="FFFFFF"/>
                </a:solidFill>
                <a:latin typeface="Humanst521 BT Bold"/>
              </a:rPr>
              <a:t>Delegación Morelos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9007" y="7396872"/>
            <a:ext cx="9620386" cy="2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9"/>
              </a:lnSpc>
            </a:pPr>
            <a:r>
              <a:rPr lang="en-US" spc="144" sz="1099">
                <a:solidFill>
                  <a:srgbClr val="D1D1D1"/>
                </a:solidFill>
                <a:latin typeface="Humanst521 BT Bold"/>
              </a:rPr>
              <a:t>NOTA: Lo anterior al articulo 17 de la Ley de Cámaras Empresariales y sus Confederaciones.</a:t>
            </a:r>
          </a:p>
          <a:p>
            <a:pPr algn="ctr">
              <a:lnSpc>
                <a:spcPts val="989"/>
              </a:lnSpc>
            </a:pPr>
            <a:r>
              <a:rPr lang="en-US" spc="144" sz="1099">
                <a:solidFill>
                  <a:srgbClr val="D1D1D1"/>
                </a:solidFill>
                <a:latin typeface="Humanst521 BT Bold"/>
              </a:rPr>
              <a:t>Este documento no es comprobante de pago, favor de exigir su recibo oficial.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DAE2qB3bzPM</dc:identifier>
  <dcterms:modified xsi:type="dcterms:W3CDTF">2011-08-01T06:04:30Z</dcterms:modified>
  <cp:revision>1</cp:revision>
  <dc:title>Constancia CANACINTRA</dc:title>
</cp:coreProperties>
</file>