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5" r:id="rId2"/>
    <p:sldId id="257" r:id="rId3"/>
    <p:sldId id="260" r:id="rId4"/>
    <p:sldId id="261" r:id="rId5"/>
    <p:sldId id="263" r:id="rId6"/>
    <p:sldId id="264" r:id="rId7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D230D-42E6-47B7-AF3D-35A5093178BB}" type="datetimeFigureOut">
              <a:rPr lang="es-MX" smtClean="0"/>
              <a:t>06/10/2021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FE575-97E1-448E-B24A-B0FB5062CC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2004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d6ff17a5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d6ff17a57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2638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d6ff17a5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d6ff17a57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d6ff17a5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d6ff17a57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9210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d6ff17a5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d6ff17a57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8821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d6ff17a5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d6ff17a57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6109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d6ff17a5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d6ff17a57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2547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924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6164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5690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0836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743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8660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065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2285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916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7107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23663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/>
          <p:nvPr/>
        </p:nvSpPr>
        <p:spPr>
          <a:xfrm>
            <a:off x="0" y="2999"/>
            <a:ext cx="9144000" cy="1050000"/>
          </a:xfrm>
          <a:prstGeom prst="rect">
            <a:avLst/>
          </a:prstGeom>
          <a:solidFill>
            <a:srgbClr val="090D3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6BE2C495-27B3-4467-B70D-E46780A9A7CF}"/>
              </a:ext>
            </a:extLst>
          </p:cNvPr>
          <p:cNvGrpSpPr/>
          <p:nvPr/>
        </p:nvGrpSpPr>
        <p:grpSpPr>
          <a:xfrm>
            <a:off x="0" y="5811981"/>
            <a:ext cx="9152726" cy="1050325"/>
            <a:chOff x="0" y="4645600"/>
            <a:chExt cx="9152726" cy="1050325"/>
          </a:xfrm>
        </p:grpSpPr>
        <p:sp>
          <p:nvSpPr>
            <p:cNvPr id="87" name="Google Shape;87;p14"/>
            <p:cNvSpPr/>
            <p:nvPr/>
          </p:nvSpPr>
          <p:spPr>
            <a:xfrm>
              <a:off x="0" y="4709825"/>
              <a:ext cx="9144000" cy="986100"/>
            </a:xfrm>
            <a:prstGeom prst="rect">
              <a:avLst/>
            </a:prstGeom>
            <a:solidFill>
              <a:srgbClr val="F714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91;p14"/>
            <p:cNvSpPr txBox="1"/>
            <p:nvPr/>
          </p:nvSpPr>
          <p:spPr>
            <a:xfrm>
              <a:off x="6687326" y="4857725"/>
              <a:ext cx="2465400" cy="69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r>
                <a:rPr lang="es-MX" sz="1200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Shantal Hernández Villaseñor</a:t>
              </a:r>
              <a:endParaRPr sz="1200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  <a:p>
              <a:pPr defTabSz="914378">
                <a:buClr>
                  <a:srgbClr val="000000"/>
                </a:buClr>
              </a:pPr>
              <a:r>
                <a:rPr lang="x-none" sz="1200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Presidente CANACINTRA </a:t>
              </a:r>
              <a:endParaRPr sz="1200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  <a:p>
              <a:pPr defTabSz="914378">
                <a:buClr>
                  <a:srgbClr val="000000"/>
                </a:buClr>
              </a:pPr>
              <a:r>
                <a:rPr lang="x-none" sz="1200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Delegación Morelos</a:t>
              </a:r>
              <a:endParaRPr sz="1200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92;p14"/>
            <p:cNvSpPr txBox="1"/>
            <p:nvPr/>
          </p:nvSpPr>
          <p:spPr>
            <a:xfrm>
              <a:off x="221891" y="4799454"/>
              <a:ext cx="4039800" cy="5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r>
                <a:rPr lang="x-none" sz="1200" kern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Av. Palmas Norte #125, Col. Bella Vista,</a:t>
              </a:r>
              <a:endParaRPr sz="1200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  <a:p>
              <a:pPr defTabSz="914378">
                <a:buClr>
                  <a:srgbClr val="000000"/>
                </a:buClr>
              </a:pPr>
              <a:r>
                <a:rPr lang="x-none" sz="1200" kern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C.P. 62140 Cuernavaca Morelos</a:t>
              </a:r>
              <a:endParaRPr sz="1200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  <a:p>
              <a:pPr defTabSz="914378">
                <a:buClr>
                  <a:srgbClr val="000000"/>
                </a:buClr>
              </a:pPr>
              <a:r>
                <a:rPr lang="x-none" sz="1200" kern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Tel:(777) 241 83 80 / 2418626 </a:t>
              </a:r>
              <a:endParaRPr sz="1200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94" name="Google Shape;94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78252" y="4818648"/>
              <a:ext cx="748913" cy="7684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1" name="Google Shape;101;p14"/>
            <p:cNvCxnSpPr/>
            <p:nvPr/>
          </p:nvCxnSpPr>
          <p:spPr>
            <a:xfrm flipH="1">
              <a:off x="5404262" y="4645600"/>
              <a:ext cx="491700" cy="1050000"/>
            </a:xfrm>
            <a:prstGeom prst="straightConnector1">
              <a:avLst/>
            </a:pr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14"/>
            <p:cNvCxnSpPr/>
            <p:nvPr/>
          </p:nvCxnSpPr>
          <p:spPr>
            <a:xfrm flipH="1">
              <a:off x="5290123" y="4645600"/>
              <a:ext cx="491700" cy="105000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83" name="Google Shape;8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344" y="277975"/>
            <a:ext cx="2520170" cy="5000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" name="Google Shape;98;p14"/>
          <p:cNvCxnSpPr/>
          <p:nvPr/>
        </p:nvCxnSpPr>
        <p:spPr>
          <a:xfrm flipH="1">
            <a:off x="6689887" y="-28474"/>
            <a:ext cx="461700" cy="11544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14"/>
          <p:cNvCxnSpPr/>
          <p:nvPr/>
        </p:nvCxnSpPr>
        <p:spPr>
          <a:xfrm flipH="1">
            <a:off x="6537487" y="-28474"/>
            <a:ext cx="461700" cy="11544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86BFBBED-E2B0-4157-8D77-C949D8A2A00D}"/>
              </a:ext>
            </a:extLst>
          </p:cNvPr>
          <p:cNvSpPr txBox="1"/>
          <p:nvPr/>
        </p:nvSpPr>
        <p:spPr>
          <a:xfrm>
            <a:off x="1509623" y="1388853"/>
            <a:ext cx="679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Comunidad Digital en Facebook con </a:t>
            </a:r>
            <a:r>
              <a:rPr lang="es-MX" b="1" dirty="0"/>
              <a:t>5 mil usuarios orgánicos 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973B9C3-B6EA-4E03-89BF-29B07451A65B}"/>
              </a:ext>
            </a:extLst>
          </p:cNvPr>
          <p:cNvSpPr txBox="1"/>
          <p:nvPr/>
        </p:nvSpPr>
        <p:spPr>
          <a:xfrm>
            <a:off x="1545105" y="1838410"/>
            <a:ext cx="63835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Pagina de Facebook con 1,662 seguidores e interacción de 98,206 usuarios el ultimo trimestre</a:t>
            </a:r>
            <a:r>
              <a:rPr lang="es-MX" dirty="0"/>
              <a:t>, de los cuales únicamente el </a:t>
            </a:r>
            <a:r>
              <a:rPr lang="es-MX" b="1" dirty="0"/>
              <a:t>36% son resultado de campañas pagas.</a:t>
            </a:r>
          </a:p>
          <a:p>
            <a:endParaRPr lang="es-MX" dirty="0"/>
          </a:p>
          <a:p>
            <a:r>
              <a:rPr lang="es-MX" dirty="0"/>
              <a:t>Nuestros contenido genera aprox. </a:t>
            </a:r>
            <a:r>
              <a:rPr lang="es-MX" b="1" dirty="0"/>
              <a:t>266,425 mil impresiones virales</a:t>
            </a:r>
            <a:r>
              <a:rPr lang="es-MX" dirty="0"/>
              <a:t> trimestrales.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3E6DE9BC-BF2B-4C17-ABB0-116CBD5C117D}"/>
              </a:ext>
            </a:extLst>
          </p:cNvPr>
          <p:cNvSpPr txBox="1"/>
          <p:nvPr/>
        </p:nvSpPr>
        <p:spPr>
          <a:xfrm>
            <a:off x="1608170" y="4291902"/>
            <a:ext cx="63835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9,801 impresiones trimestrales en Twitter </a:t>
            </a:r>
            <a:r>
              <a:rPr lang="es-MX" dirty="0"/>
              <a:t>| incremento del </a:t>
            </a:r>
            <a:r>
              <a:rPr lang="es-MX" b="1" dirty="0"/>
              <a:t>47% </a:t>
            </a:r>
            <a:r>
              <a:rPr lang="es-MX" dirty="0"/>
              <a:t>en la tasa de interacción | </a:t>
            </a:r>
            <a:r>
              <a:rPr lang="es-MX" b="1" dirty="0"/>
              <a:t>383 seguidores </a:t>
            </a:r>
          </a:p>
          <a:p>
            <a:endParaRPr lang="es-MX" dirty="0"/>
          </a:p>
          <a:p>
            <a:r>
              <a:rPr lang="es-MX" dirty="0"/>
              <a:t>Atención a Afiliados en WhatsApp bussines + </a:t>
            </a:r>
            <a:r>
              <a:rPr lang="es-MX" b="1" dirty="0"/>
              <a:t>Grupo informativo de WhatsApp</a:t>
            </a:r>
          </a:p>
        </p:txBody>
      </p:sp>
      <p:pic>
        <p:nvPicPr>
          <p:cNvPr id="1026" name="Picture 2" descr="Icono Facebook Gratis de SuperTiny">
            <a:extLst>
              <a:ext uri="{FF2B5EF4-FFF2-40B4-BE49-F238E27FC236}">
                <a16:creationId xmlns:a16="http://schemas.microsoft.com/office/drawing/2014/main" id="{D8CCBBFA-BC76-4826-AE0F-466C8188B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4" y="1417643"/>
            <a:ext cx="941906" cy="94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 Twitter PNG transparente - StickPNG">
            <a:extLst>
              <a:ext uri="{FF2B5EF4-FFF2-40B4-BE49-F238E27FC236}">
                <a16:creationId xmlns:a16="http://schemas.microsoft.com/office/drawing/2014/main" id="{68F64A34-DA79-460E-839A-50DBE5717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91" y="3700431"/>
            <a:ext cx="1191636" cy="119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atsapp icon | Instituto Carl Rogers">
            <a:extLst>
              <a:ext uri="{FF2B5EF4-FFF2-40B4-BE49-F238E27FC236}">
                <a16:creationId xmlns:a16="http://schemas.microsoft.com/office/drawing/2014/main" id="{FD093033-6730-424A-969F-60C81F84D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34" y="4830992"/>
            <a:ext cx="726686" cy="72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125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/>
          <p:nvPr/>
        </p:nvSpPr>
        <p:spPr>
          <a:xfrm>
            <a:off x="0" y="2999"/>
            <a:ext cx="9144000" cy="1050000"/>
          </a:xfrm>
          <a:prstGeom prst="rect">
            <a:avLst/>
          </a:prstGeom>
          <a:solidFill>
            <a:srgbClr val="090D3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6BE2C495-27B3-4467-B70D-E46780A9A7CF}"/>
              </a:ext>
            </a:extLst>
          </p:cNvPr>
          <p:cNvGrpSpPr/>
          <p:nvPr/>
        </p:nvGrpSpPr>
        <p:grpSpPr>
          <a:xfrm>
            <a:off x="0" y="5811981"/>
            <a:ext cx="9152726" cy="1050325"/>
            <a:chOff x="0" y="4645600"/>
            <a:chExt cx="9152726" cy="1050325"/>
          </a:xfrm>
        </p:grpSpPr>
        <p:sp>
          <p:nvSpPr>
            <p:cNvPr id="87" name="Google Shape;87;p14"/>
            <p:cNvSpPr/>
            <p:nvPr/>
          </p:nvSpPr>
          <p:spPr>
            <a:xfrm>
              <a:off x="0" y="4709825"/>
              <a:ext cx="9144000" cy="986100"/>
            </a:xfrm>
            <a:prstGeom prst="rect">
              <a:avLst/>
            </a:prstGeom>
            <a:solidFill>
              <a:srgbClr val="F714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91;p14"/>
            <p:cNvSpPr txBox="1"/>
            <p:nvPr/>
          </p:nvSpPr>
          <p:spPr>
            <a:xfrm>
              <a:off x="6687326" y="4857725"/>
              <a:ext cx="2465400" cy="69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r>
                <a:rPr lang="es-MX" sz="1200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Shantal Hernández Villaseñor</a:t>
              </a:r>
              <a:endParaRPr sz="1200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  <a:p>
              <a:pPr defTabSz="914378">
                <a:buClr>
                  <a:srgbClr val="000000"/>
                </a:buClr>
              </a:pPr>
              <a:r>
                <a:rPr lang="x-none" sz="1200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Presidente CANACINTRA </a:t>
              </a:r>
              <a:endParaRPr sz="1200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  <a:p>
              <a:pPr defTabSz="914378">
                <a:buClr>
                  <a:srgbClr val="000000"/>
                </a:buClr>
              </a:pPr>
              <a:r>
                <a:rPr lang="x-none" sz="1200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Delegación Morelos</a:t>
              </a:r>
              <a:endParaRPr sz="1200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92;p14"/>
            <p:cNvSpPr txBox="1"/>
            <p:nvPr/>
          </p:nvSpPr>
          <p:spPr>
            <a:xfrm>
              <a:off x="221891" y="4799454"/>
              <a:ext cx="4039800" cy="5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r>
                <a:rPr lang="x-none" sz="1200" kern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Av. Palmas Norte #125, Col. Bella Vista,</a:t>
              </a:r>
              <a:endParaRPr sz="1200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  <a:p>
              <a:pPr defTabSz="914378">
                <a:buClr>
                  <a:srgbClr val="000000"/>
                </a:buClr>
              </a:pPr>
              <a:r>
                <a:rPr lang="x-none" sz="1200" kern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C.P. 62140 Cuernavaca Morelos</a:t>
              </a:r>
              <a:endParaRPr sz="1200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  <a:p>
              <a:pPr defTabSz="914378">
                <a:buClr>
                  <a:srgbClr val="000000"/>
                </a:buClr>
              </a:pPr>
              <a:r>
                <a:rPr lang="x-none" sz="1200" kern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Tel:(777) 241 83 80 / 2418626 </a:t>
              </a:r>
              <a:endParaRPr sz="1200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94" name="Google Shape;94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78252" y="4818648"/>
              <a:ext cx="748913" cy="7684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1" name="Google Shape;101;p14"/>
            <p:cNvCxnSpPr/>
            <p:nvPr/>
          </p:nvCxnSpPr>
          <p:spPr>
            <a:xfrm flipH="1">
              <a:off x="5404262" y="4645600"/>
              <a:ext cx="491700" cy="1050000"/>
            </a:xfrm>
            <a:prstGeom prst="straightConnector1">
              <a:avLst/>
            </a:pr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14"/>
            <p:cNvCxnSpPr/>
            <p:nvPr/>
          </p:nvCxnSpPr>
          <p:spPr>
            <a:xfrm flipH="1">
              <a:off x="5290123" y="4645600"/>
              <a:ext cx="491700" cy="105000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83" name="Google Shape;8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344" y="277975"/>
            <a:ext cx="2520170" cy="5000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" name="Google Shape;98;p14"/>
          <p:cNvCxnSpPr/>
          <p:nvPr/>
        </p:nvCxnSpPr>
        <p:spPr>
          <a:xfrm flipH="1">
            <a:off x="6689887" y="-28474"/>
            <a:ext cx="461700" cy="11544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14"/>
          <p:cNvCxnSpPr/>
          <p:nvPr/>
        </p:nvCxnSpPr>
        <p:spPr>
          <a:xfrm flipH="1">
            <a:off x="6537487" y="-28474"/>
            <a:ext cx="461700" cy="11544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BA4C9359-CB46-4736-975A-D7ECE70700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5589" y="1245927"/>
            <a:ext cx="5892822" cy="4422654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/>
          <p:nvPr/>
        </p:nvSpPr>
        <p:spPr>
          <a:xfrm>
            <a:off x="-14285" y="0"/>
            <a:ext cx="9144000" cy="1050000"/>
          </a:xfrm>
          <a:prstGeom prst="rect">
            <a:avLst/>
          </a:prstGeom>
          <a:solidFill>
            <a:srgbClr val="090D3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6BE2C495-27B3-4467-B70D-E46780A9A7CF}"/>
              </a:ext>
            </a:extLst>
          </p:cNvPr>
          <p:cNvGrpSpPr/>
          <p:nvPr/>
        </p:nvGrpSpPr>
        <p:grpSpPr>
          <a:xfrm>
            <a:off x="0" y="5811981"/>
            <a:ext cx="9152726" cy="1050325"/>
            <a:chOff x="0" y="4645600"/>
            <a:chExt cx="9152726" cy="1050325"/>
          </a:xfrm>
        </p:grpSpPr>
        <p:sp>
          <p:nvSpPr>
            <p:cNvPr id="87" name="Google Shape;87;p14"/>
            <p:cNvSpPr/>
            <p:nvPr/>
          </p:nvSpPr>
          <p:spPr>
            <a:xfrm>
              <a:off x="0" y="4709825"/>
              <a:ext cx="9144000" cy="986100"/>
            </a:xfrm>
            <a:prstGeom prst="rect">
              <a:avLst/>
            </a:prstGeom>
            <a:solidFill>
              <a:srgbClr val="F714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91;p14"/>
            <p:cNvSpPr txBox="1"/>
            <p:nvPr/>
          </p:nvSpPr>
          <p:spPr>
            <a:xfrm>
              <a:off x="6687326" y="4857725"/>
              <a:ext cx="2465400" cy="69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r>
                <a:rPr lang="es-MX" sz="1200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Shantal Hernández Villaseñor</a:t>
              </a:r>
              <a:endParaRPr sz="1200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  <a:p>
              <a:pPr defTabSz="914378">
                <a:buClr>
                  <a:srgbClr val="000000"/>
                </a:buClr>
              </a:pPr>
              <a:r>
                <a:rPr lang="x-none" sz="1200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Presidente CANACINTRA </a:t>
              </a:r>
              <a:endParaRPr sz="1200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  <a:p>
              <a:pPr defTabSz="914378">
                <a:buClr>
                  <a:srgbClr val="000000"/>
                </a:buClr>
              </a:pPr>
              <a:r>
                <a:rPr lang="x-none" sz="1200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Delegación Morelos</a:t>
              </a:r>
              <a:endParaRPr sz="1200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92;p14"/>
            <p:cNvSpPr txBox="1"/>
            <p:nvPr/>
          </p:nvSpPr>
          <p:spPr>
            <a:xfrm>
              <a:off x="221891" y="4799454"/>
              <a:ext cx="4039800" cy="5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r>
                <a:rPr lang="x-none" sz="1200" kern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Av. Palmas Norte #125, Col. Bella Vista,</a:t>
              </a:r>
              <a:endParaRPr sz="1200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  <a:p>
              <a:pPr defTabSz="914378">
                <a:buClr>
                  <a:srgbClr val="000000"/>
                </a:buClr>
              </a:pPr>
              <a:r>
                <a:rPr lang="x-none" sz="1200" kern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C.P. 62140 Cuernavaca Morelos</a:t>
              </a:r>
              <a:endParaRPr sz="1200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  <a:p>
              <a:pPr defTabSz="914378">
                <a:buClr>
                  <a:srgbClr val="000000"/>
                </a:buClr>
              </a:pPr>
              <a:r>
                <a:rPr lang="x-none" sz="1200" kern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Tel:(777) 241 83 80 / 2418626 </a:t>
              </a:r>
              <a:endParaRPr sz="1200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94" name="Google Shape;94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78252" y="4818648"/>
              <a:ext cx="748913" cy="7684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1" name="Google Shape;101;p14"/>
            <p:cNvCxnSpPr/>
            <p:nvPr/>
          </p:nvCxnSpPr>
          <p:spPr>
            <a:xfrm flipH="1">
              <a:off x="5404262" y="4645600"/>
              <a:ext cx="491700" cy="1050000"/>
            </a:xfrm>
            <a:prstGeom prst="straightConnector1">
              <a:avLst/>
            </a:pr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14"/>
            <p:cNvCxnSpPr/>
            <p:nvPr/>
          </p:nvCxnSpPr>
          <p:spPr>
            <a:xfrm flipH="1">
              <a:off x="5290123" y="4645600"/>
              <a:ext cx="491700" cy="105000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83" name="Google Shape;8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344" y="277975"/>
            <a:ext cx="2520170" cy="5000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" name="Google Shape;98;p14"/>
          <p:cNvCxnSpPr/>
          <p:nvPr/>
        </p:nvCxnSpPr>
        <p:spPr>
          <a:xfrm flipH="1">
            <a:off x="6689887" y="-28474"/>
            <a:ext cx="461700" cy="11544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14"/>
          <p:cNvCxnSpPr/>
          <p:nvPr/>
        </p:nvCxnSpPr>
        <p:spPr>
          <a:xfrm flipH="1">
            <a:off x="6537487" y="-28474"/>
            <a:ext cx="461700" cy="11544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86BFBBED-E2B0-4157-8D77-C949D8A2A00D}"/>
              </a:ext>
            </a:extLst>
          </p:cNvPr>
          <p:cNvSpPr txBox="1"/>
          <p:nvPr/>
        </p:nvSpPr>
        <p:spPr>
          <a:xfrm>
            <a:off x="1518012" y="1296686"/>
            <a:ext cx="690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Iniciamos comunidad en Instagram con ahora 730 seguidores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8CCBBFA-BC76-4826-AE0F-466C8188B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8924" y="1417643"/>
            <a:ext cx="941906" cy="94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CA208E8-7A9C-4A64-84A8-986E3A0B81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28">
            <a:off x="3488426" y="1855276"/>
            <a:ext cx="3831672" cy="383167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2784A254-BC59-4532-A530-C57E3632778E}"/>
              </a:ext>
            </a:extLst>
          </p:cNvPr>
          <p:cNvSpPr txBox="1"/>
          <p:nvPr/>
        </p:nvSpPr>
        <p:spPr>
          <a:xfrm>
            <a:off x="385697" y="2847782"/>
            <a:ext cx="279373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i="0" dirty="0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760 seguidores</a:t>
            </a:r>
          </a:p>
          <a:p>
            <a:endParaRPr lang="es-MX" sz="20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</a:endParaRPr>
          </a:p>
          <a:p>
            <a:r>
              <a:rPr lang="es-MX" sz="2000" b="1" i="0" dirty="0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14,639</a:t>
            </a:r>
          </a:p>
          <a:p>
            <a:r>
              <a:rPr lang="es-MX" sz="20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Cuentas alcanzadas</a:t>
            </a:r>
          </a:p>
          <a:p>
            <a:r>
              <a:rPr lang="es-MX" sz="20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Orgánicamente</a:t>
            </a:r>
          </a:p>
          <a:p>
            <a:endParaRPr lang="es-MX" sz="20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</a:endParaRPr>
          </a:p>
          <a:p>
            <a:r>
              <a:rPr lang="es-MX" sz="20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3 meses de actividad</a:t>
            </a:r>
            <a:endParaRPr lang="es-MX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7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/>
          <p:nvPr/>
        </p:nvSpPr>
        <p:spPr>
          <a:xfrm>
            <a:off x="-14285" y="0"/>
            <a:ext cx="9144000" cy="1050000"/>
          </a:xfrm>
          <a:prstGeom prst="rect">
            <a:avLst/>
          </a:prstGeom>
          <a:solidFill>
            <a:srgbClr val="090D3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6BE2C495-27B3-4467-B70D-E46780A9A7CF}"/>
              </a:ext>
            </a:extLst>
          </p:cNvPr>
          <p:cNvGrpSpPr/>
          <p:nvPr/>
        </p:nvGrpSpPr>
        <p:grpSpPr>
          <a:xfrm>
            <a:off x="0" y="5811981"/>
            <a:ext cx="9152726" cy="1050325"/>
            <a:chOff x="0" y="4645600"/>
            <a:chExt cx="9152726" cy="1050325"/>
          </a:xfrm>
        </p:grpSpPr>
        <p:sp>
          <p:nvSpPr>
            <p:cNvPr id="87" name="Google Shape;87;p14"/>
            <p:cNvSpPr/>
            <p:nvPr/>
          </p:nvSpPr>
          <p:spPr>
            <a:xfrm>
              <a:off x="0" y="4709825"/>
              <a:ext cx="9144000" cy="986100"/>
            </a:xfrm>
            <a:prstGeom prst="rect">
              <a:avLst/>
            </a:prstGeom>
            <a:solidFill>
              <a:srgbClr val="F714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91;p14"/>
            <p:cNvSpPr txBox="1"/>
            <p:nvPr/>
          </p:nvSpPr>
          <p:spPr>
            <a:xfrm>
              <a:off x="6687326" y="4857725"/>
              <a:ext cx="2465400" cy="69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r>
                <a:rPr lang="es-MX" sz="1200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Shantal Hernández Villaseñor</a:t>
              </a:r>
              <a:endParaRPr sz="1200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  <a:p>
              <a:pPr defTabSz="914378">
                <a:buClr>
                  <a:srgbClr val="000000"/>
                </a:buClr>
              </a:pPr>
              <a:r>
                <a:rPr lang="x-none" sz="1200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Presidente CANACINTRA </a:t>
              </a:r>
              <a:endParaRPr sz="1200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  <a:p>
              <a:pPr defTabSz="914378">
                <a:buClr>
                  <a:srgbClr val="000000"/>
                </a:buClr>
              </a:pPr>
              <a:r>
                <a:rPr lang="x-none" sz="1200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Delegación Morelos</a:t>
              </a:r>
              <a:endParaRPr sz="1200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92;p14"/>
            <p:cNvSpPr txBox="1"/>
            <p:nvPr/>
          </p:nvSpPr>
          <p:spPr>
            <a:xfrm>
              <a:off x="221891" y="4799454"/>
              <a:ext cx="4039800" cy="5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r>
                <a:rPr lang="x-none" sz="1200" kern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Av. Palmas Norte #125, Col. Bella Vista,</a:t>
              </a:r>
              <a:endParaRPr sz="1200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  <a:p>
              <a:pPr defTabSz="914378">
                <a:buClr>
                  <a:srgbClr val="000000"/>
                </a:buClr>
              </a:pPr>
              <a:r>
                <a:rPr lang="x-none" sz="1200" kern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C.P. 62140 Cuernavaca Morelos</a:t>
              </a:r>
              <a:endParaRPr sz="1200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  <a:p>
              <a:pPr defTabSz="914378">
                <a:buClr>
                  <a:srgbClr val="000000"/>
                </a:buClr>
              </a:pPr>
              <a:r>
                <a:rPr lang="x-none" sz="1200" kern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Tel:(777) 241 83 80 / 2418626 </a:t>
              </a:r>
              <a:endParaRPr sz="1200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94" name="Google Shape;94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78252" y="4818648"/>
              <a:ext cx="748913" cy="7684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1" name="Google Shape;101;p14"/>
            <p:cNvCxnSpPr/>
            <p:nvPr/>
          </p:nvCxnSpPr>
          <p:spPr>
            <a:xfrm flipH="1">
              <a:off x="5404262" y="4645600"/>
              <a:ext cx="491700" cy="1050000"/>
            </a:xfrm>
            <a:prstGeom prst="straightConnector1">
              <a:avLst/>
            </a:pr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14"/>
            <p:cNvCxnSpPr/>
            <p:nvPr/>
          </p:nvCxnSpPr>
          <p:spPr>
            <a:xfrm flipH="1">
              <a:off x="5290123" y="4645600"/>
              <a:ext cx="491700" cy="105000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83" name="Google Shape;8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344" y="277975"/>
            <a:ext cx="2520170" cy="5000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" name="Google Shape;98;p14"/>
          <p:cNvCxnSpPr/>
          <p:nvPr/>
        </p:nvCxnSpPr>
        <p:spPr>
          <a:xfrm flipH="1">
            <a:off x="6689887" y="-28474"/>
            <a:ext cx="461700" cy="11544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14"/>
          <p:cNvCxnSpPr/>
          <p:nvPr/>
        </p:nvCxnSpPr>
        <p:spPr>
          <a:xfrm flipH="1">
            <a:off x="6537487" y="-28474"/>
            <a:ext cx="461700" cy="11544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86BFBBED-E2B0-4157-8D77-C949D8A2A00D}"/>
              </a:ext>
            </a:extLst>
          </p:cNvPr>
          <p:cNvSpPr txBox="1"/>
          <p:nvPr/>
        </p:nvSpPr>
        <p:spPr>
          <a:xfrm>
            <a:off x="1518012" y="1296686"/>
            <a:ext cx="690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Abrimos Pagina Empresarial en Linked in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8CCBBFA-BC76-4826-AE0F-466C8188B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8924" y="1440037"/>
            <a:ext cx="941906" cy="89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CA208E8-7A9C-4A64-84A8-986E3A0B81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61334">
            <a:off x="4088354" y="1855276"/>
            <a:ext cx="3831672" cy="383167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AA2915F0-0673-479A-99F8-BC43EE650F1B}"/>
              </a:ext>
            </a:extLst>
          </p:cNvPr>
          <p:cNvSpPr txBox="1"/>
          <p:nvPr/>
        </p:nvSpPr>
        <p:spPr>
          <a:xfrm>
            <a:off x="385697" y="2847782"/>
            <a:ext cx="279373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i="0" dirty="0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239</a:t>
            </a:r>
          </a:p>
          <a:p>
            <a:r>
              <a:rPr lang="es-MX" sz="20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Cuentas alcanzadas</a:t>
            </a:r>
          </a:p>
          <a:p>
            <a:r>
              <a:rPr lang="es-MX" sz="20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Orgánicamente</a:t>
            </a:r>
          </a:p>
          <a:p>
            <a:endParaRPr lang="es-MX" sz="20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</a:endParaRPr>
          </a:p>
          <a:p>
            <a:r>
              <a:rPr lang="es-MX" sz="20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54 seguidores</a:t>
            </a:r>
          </a:p>
          <a:p>
            <a:endParaRPr lang="es-MX" sz="20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</a:endParaRPr>
          </a:p>
          <a:p>
            <a:r>
              <a:rPr lang="es-MX" sz="20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2 meses de actividad</a:t>
            </a:r>
            <a:endParaRPr lang="es-MX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727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/>
          <p:nvPr/>
        </p:nvSpPr>
        <p:spPr>
          <a:xfrm>
            <a:off x="-14285" y="0"/>
            <a:ext cx="9144000" cy="1050000"/>
          </a:xfrm>
          <a:prstGeom prst="rect">
            <a:avLst/>
          </a:prstGeom>
          <a:solidFill>
            <a:srgbClr val="090D3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6BE2C495-27B3-4467-B70D-E46780A9A7CF}"/>
              </a:ext>
            </a:extLst>
          </p:cNvPr>
          <p:cNvGrpSpPr/>
          <p:nvPr/>
        </p:nvGrpSpPr>
        <p:grpSpPr>
          <a:xfrm>
            <a:off x="0" y="5811981"/>
            <a:ext cx="9152726" cy="1050325"/>
            <a:chOff x="0" y="4645600"/>
            <a:chExt cx="9152726" cy="1050325"/>
          </a:xfrm>
        </p:grpSpPr>
        <p:sp>
          <p:nvSpPr>
            <p:cNvPr id="87" name="Google Shape;87;p14"/>
            <p:cNvSpPr/>
            <p:nvPr/>
          </p:nvSpPr>
          <p:spPr>
            <a:xfrm>
              <a:off x="0" y="4709825"/>
              <a:ext cx="9144000" cy="986100"/>
            </a:xfrm>
            <a:prstGeom prst="rect">
              <a:avLst/>
            </a:prstGeom>
            <a:solidFill>
              <a:srgbClr val="F714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91;p14"/>
            <p:cNvSpPr txBox="1"/>
            <p:nvPr/>
          </p:nvSpPr>
          <p:spPr>
            <a:xfrm>
              <a:off x="6687326" y="4857725"/>
              <a:ext cx="2465400" cy="69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r>
                <a:rPr lang="es-MX" sz="1200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Shantal Hernández Villaseñor</a:t>
              </a:r>
              <a:endParaRPr sz="1200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  <a:p>
              <a:pPr defTabSz="914378">
                <a:buClr>
                  <a:srgbClr val="000000"/>
                </a:buClr>
              </a:pPr>
              <a:r>
                <a:rPr lang="x-none" sz="1200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Presidente CANACINTRA </a:t>
              </a:r>
              <a:endParaRPr sz="1200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  <a:p>
              <a:pPr defTabSz="914378">
                <a:buClr>
                  <a:srgbClr val="000000"/>
                </a:buClr>
              </a:pPr>
              <a:r>
                <a:rPr lang="x-none" sz="1200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Delegación Morelos</a:t>
              </a:r>
              <a:endParaRPr sz="1200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92;p14"/>
            <p:cNvSpPr txBox="1"/>
            <p:nvPr/>
          </p:nvSpPr>
          <p:spPr>
            <a:xfrm>
              <a:off x="221891" y="4799454"/>
              <a:ext cx="4039800" cy="5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r>
                <a:rPr lang="x-none" sz="1200" kern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Av. Palmas Norte #125, Col. Bella Vista,</a:t>
              </a:r>
              <a:endParaRPr sz="1200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  <a:p>
              <a:pPr defTabSz="914378">
                <a:buClr>
                  <a:srgbClr val="000000"/>
                </a:buClr>
              </a:pPr>
              <a:r>
                <a:rPr lang="x-none" sz="1200" kern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C.P. 62140 Cuernavaca Morelos</a:t>
              </a:r>
              <a:endParaRPr sz="1200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  <a:p>
              <a:pPr defTabSz="914378">
                <a:buClr>
                  <a:srgbClr val="000000"/>
                </a:buClr>
              </a:pPr>
              <a:r>
                <a:rPr lang="x-none" sz="1200" kern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Tel:(777) 241 83 80 / 2418626 </a:t>
              </a:r>
              <a:endParaRPr sz="1200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94" name="Google Shape;94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78252" y="4818648"/>
              <a:ext cx="748913" cy="7684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1" name="Google Shape;101;p14"/>
            <p:cNvCxnSpPr/>
            <p:nvPr/>
          </p:nvCxnSpPr>
          <p:spPr>
            <a:xfrm flipH="1">
              <a:off x="5404262" y="4645600"/>
              <a:ext cx="491700" cy="1050000"/>
            </a:xfrm>
            <a:prstGeom prst="straightConnector1">
              <a:avLst/>
            </a:pr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14"/>
            <p:cNvCxnSpPr/>
            <p:nvPr/>
          </p:nvCxnSpPr>
          <p:spPr>
            <a:xfrm flipH="1">
              <a:off x="5290123" y="4645600"/>
              <a:ext cx="491700" cy="105000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83" name="Google Shape;8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344" y="277975"/>
            <a:ext cx="2520170" cy="5000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" name="Google Shape;98;p14"/>
          <p:cNvCxnSpPr/>
          <p:nvPr/>
        </p:nvCxnSpPr>
        <p:spPr>
          <a:xfrm flipH="1">
            <a:off x="6689887" y="-28474"/>
            <a:ext cx="461700" cy="11544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14"/>
          <p:cNvCxnSpPr/>
          <p:nvPr/>
        </p:nvCxnSpPr>
        <p:spPr>
          <a:xfrm flipH="1">
            <a:off x="6537487" y="-28474"/>
            <a:ext cx="461700" cy="11544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86BFBBED-E2B0-4157-8D77-C949D8A2A00D}"/>
              </a:ext>
            </a:extLst>
          </p:cNvPr>
          <p:cNvSpPr txBox="1"/>
          <p:nvPr/>
        </p:nvSpPr>
        <p:spPr>
          <a:xfrm>
            <a:off x="3546919" y="1269501"/>
            <a:ext cx="690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Presencia en Google My Business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A2915F0-0673-479A-99F8-BC43EE650F1B}"/>
              </a:ext>
            </a:extLst>
          </p:cNvPr>
          <p:cNvSpPr txBox="1"/>
          <p:nvPr/>
        </p:nvSpPr>
        <p:spPr>
          <a:xfrm>
            <a:off x="385697" y="2847782"/>
            <a:ext cx="279373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i="0" dirty="0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13798 </a:t>
            </a:r>
          </a:p>
          <a:p>
            <a:r>
              <a:rPr lang="es-MX" sz="20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Búsquedas directa</a:t>
            </a:r>
          </a:p>
          <a:p>
            <a:endParaRPr lang="es-MX" sz="20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</a:endParaRPr>
          </a:p>
          <a:p>
            <a:r>
              <a:rPr lang="es-MX" sz="20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4802 búsquedas a las</a:t>
            </a:r>
          </a:p>
          <a:p>
            <a:r>
              <a:rPr lang="es-MX" sz="20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Marcas que apoyamos</a:t>
            </a:r>
          </a:p>
          <a:p>
            <a:endParaRPr lang="es-MX" sz="20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</a:endParaRPr>
          </a:p>
          <a:p>
            <a:r>
              <a:rPr lang="es-MX" sz="20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Estadística por 1 trimestre</a:t>
            </a:r>
            <a:endParaRPr lang="es-MX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8" name="Picture 4" descr="Google My Business: La herramienta clave para tu negocio - WeLoveWebs">
            <a:extLst>
              <a:ext uri="{FF2B5EF4-FFF2-40B4-BE49-F238E27FC236}">
                <a16:creationId xmlns:a16="http://schemas.microsoft.com/office/drawing/2014/main" id="{D4215550-D980-4FEE-B64A-62754534B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4" y="1136187"/>
            <a:ext cx="3368961" cy="162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40B4EF0-7FF5-4E61-ABF2-EA3E04766A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037" t="39424" r="19908" b="21842"/>
          <a:stretch/>
        </p:blipFill>
        <p:spPr>
          <a:xfrm>
            <a:off x="3583060" y="1952703"/>
            <a:ext cx="5337147" cy="24314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60D25D4-F58F-4279-AEB6-027245B53C6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788" t="30797" r="32752" b="16373"/>
          <a:stretch/>
        </p:blipFill>
        <p:spPr>
          <a:xfrm>
            <a:off x="3800134" y="4049073"/>
            <a:ext cx="1604128" cy="1558191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767053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900D10C-8DF5-4C51-B664-B0AA85F89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739" y="1638833"/>
            <a:ext cx="5253259" cy="5253259"/>
          </a:xfrm>
          <a:prstGeom prst="rect">
            <a:avLst/>
          </a:prstGeom>
        </p:spPr>
      </p:pic>
      <p:sp>
        <p:nvSpPr>
          <p:cNvPr id="82" name="Google Shape;82;p14"/>
          <p:cNvSpPr/>
          <p:nvPr/>
        </p:nvSpPr>
        <p:spPr>
          <a:xfrm>
            <a:off x="-14285" y="0"/>
            <a:ext cx="9144000" cy="1050000"/>
          </a:xfrm>
          <a:prstGeom prst="rect">
            <a:avLst/>
          </a:prstGeom>
          <a:solidFill>
            <a:srgbClr val="090D3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6BE2C495-27B3-4467-B70D-E46780A9A7CF}"/>
              </a:ext>
            </a:extLst>
          </p:cNvPr>
          <p:cNvGrpSpPr/>
          <p:nvPr/>
        </p:nvGrpSpPr>
        <p:grpSpPr>
          <a:xfrm>
            <a:off x="0" y="5811981"/>
            <a:ext cx="9152726" cy="1050325"/>
            <a:chOff x="0" y="4645600"/>
            <a:chExt cx="9152726" cy="1050325"/>
          </a:xfrm>
        </p:grpSpPr>
        <p:sp>
          <p:nvSpPr>
            <p:cNvPr id="87" name="Google Shape;87;p14"/>
            <p:cNvSpPr/>
            <p:nvPr/>
          </p:nvSpPr>
          <p:spPr>
            <a:xfrm>
              <a:off x="0" y="4709825"/>
              <a:ext cx="9144000" cy="986100"/>
            </a:xfrm>
            <a:prstGeom prst="rect">
              <a:avLst/>
            </a:prstGeom>
            <a:solidFill>
              <a:srgbClr val="F714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91;p14"/>
            <p:cNvSpPr txBox="1"/>
            <p:nvPr/>
          </p:nvSpPr>
          <p:spPr>
            <a:xfrm>
              <a:off x="6687326" y="4857725"/>
              <a:ext cx="2465400" cy="69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r>
                <a:rPr lang="es-MX" sz="1200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Shantal Hernández Villaseñor</a:t>
              </a:r>
              <a:endParaRPr sz="1200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  <a:p>
              <a:pPr defTabSz="914378">
                <a:buClr>
                  <a:srgbClr val="000000"/>
                </a:buClr>
              </a:pPr>
              <a:r>
                <a:rPr lang="x-none" sz="1200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Presidente CANACINTRA </a:t>
              </a:r>
              <a:endParaRPr sz="1200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  <a:p>
              <a:pPr defTabSz="914378">
                <a:buClr>
                  <a:srgbClr val="000000"/>
                </a:buClr>
              </a:pPr>
              <a:r>
                <a:rPr lang="x-none" sz="1200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Delegación Morelos</a:t>
              </a:r>
              <a:endParaRPr sz="1200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92;p14"/>
            <p:cNvSpPr txBox="1"/>
            <p:nvPr/>
          </p:nvSpPr>
          <p:spPr>
            <a:xfrm>
              <a:off x="221891" y="4799454"/>
              <a:ext cx="4039800" cy="5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r>
                <a:rPr lang="x-none" sz="1200" kern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Av. Palmas Norte #125, Col. Bella Vista,</a:t>
              </a:r>
              <a:endParaRPr sz="1200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  <a:p>
              <a:pPr defTabSz="914378">
                <a:buClr>
                  <a:srgbClr val="000000"/>
                </a:buClr>
              </a:pPr>
              <a:r>
                <a:rPr lang="x-none" sz="1200" kern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C.P. 62140 Cuernavaca Morelos</a:t>
              </a:r>
              <a:endParaRPr sz="1200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  <a:p>
              <a:pPr defTabSz="914378">
                <a:buClr>
                  <a:srgbClr val="000000"/>
                </a:buClr>
              </a:pPr>
              <a:r>
                <a:rPr lang="x-none" sz="1200" kern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Tel:(777) 241 83 80 / 2418626 </a:t>
              </a:r>
              <a:endParaRPr sz="1200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94" name="Google Shape;94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878252" y="4818648"/>
              <a:ext cx="748913" cy="7684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1" name="Google Shape;101;p14"/>
            <p:cNvCxnSpPr/>
            <p:nvPr/>
          </p:nvCxnSpPr>
          <p:spPr>
            <a:xfrm flipH="1">
              <a:off x="5404262" y="4645600"/>
              <a:ext cx="491700" cy="1050000"/>
            </a:xfrm>
            <a:prstGeom prst="straightConnector1">
              <a:avLst/>
            </a:pr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14"/>
            <p:cNvCxnSpPr/>
            <p:nvPr/>
          </p:nvCxnSpPr>
          <p:spPr>
            <a:xfrm flipH="1">
              <a:off x="5290123" y="4645600"/>
              <a:ext cx="491700" cy="105000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83" name="Google Shape;8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344" y="277975"/>
            <a:ext cx="2520170" cy="5000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" name="Google Shape;98;p14"/>
          <p:cNvCxnSpPr/>
          <p:nvPr/>
        </p:nvCxnSpPr>
        <p:spPr>
          <a:xfrm flipH="1">
            <a:off x="6689887" y="-28474"/>
            <a:ext cx="461700" cy="11544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14"/>
          <p:cNvCxnSpPr/>
          <p:nvPr/>
        </p:nvCxnSpPr>
        <p:spPr>
          <a:xfrm flipH="1">
            <a:off x="6537487" y="-28474"/>
            <a:ext cx="461700" cy="11544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86BFBBED-E2B0-4157-8D77-C949D8A2A00D}"/>
              </a:ext>
            </a:extLst>
          </p:cNvPr>
          <p:cNvSpPr txBox="1"/>
          <p:nvPr/>
        </p:nvSpPr>
        <p:spPr>
          <a:xfrm>
            <a:off x="3546919" y="1269501"/>
            <a:ext cx="690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</a:rPr>
              <a:t>SITIO WEB 	canacintramorelos.org.mx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A2915F0-0673-479A-99F8-BC43EE650F1B}"/>
              </a:ext>
            </a:extLst>
          </p:cNvPr>
          <p:cNvSpPr txBox="1"/>
          <p:nvPr/>
        </p:nvSpPr>
        <p:spPr>
          <a:xfrm>
            <a:off x="385697" y="3001619"/>
            <a:ext cx="335404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i="0" dirty="0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3,457</a:t>
            </a:r>
            <a:r>
              <a:rPr lang="es-MX" sz="20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 Visitas</a:t>
            </a:r>
          </a:p>
          <a:p>
            <a:endParaRPr lang="es-MX" sz="20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</a:endParaRPr>
          </a:p>
          <a:p>
            <a:r>
              <a:rPr lang="es-MX" sz="20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1,166 interacción con </a:t>
            </a:r>
          </a:p>
          <a:p>
            <a:r>
              <a:rPr lang="es-MX" sz="20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Contenido</a:t>
            </a:r>
          </a:p>
          <a:p>
            <a:endParaRPr lang="es-MX" sz="20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</a:endParaRPr>
          </a:p>
          <a:p>
            <a:r>
              <a:rPr lang="es-MX" sz="20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606 visitas a directorio</a:t>
            </a:r>
          </a:p>
          <a:p>
            <a:endParaRPr lang="es-MX" sz="20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</a:endParaRPr>
          </a:p>
          <a:p>
            <a:r>
              <a:rPr lang="es-MX" sz="20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Estadística por 1 trimestre</a:t>
            </a:r>
            <a:endParaRPr lang="es-MX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4215550-D980-4FEE-B64A-62754534B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5697" y="1289032"/>
            <a:ext cx="1224989" cy="122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25283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362</Words>
  <Application>Microsoft Office PowerPoint</Application>
  <PresentationFormat>Carta (216 x 279 mm)</PresentationFormat>
  <Paragraphs>76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Roboto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Elizai</dc:creator>
  <cp:lastModifiedBy>Shantal Hdez V</cp:lastModifiedBy>
  <cp:revision>11</cp:revision>
  <dcterms:created xsi:type="dcterms:W3CDTF">2020-02-13T18:50:03Z</dcterms:created>
  <dcterms:modified xsi:type="dcterms:W3CDTF">2021-10-06T19:07:23Z</dcterms:modified>
</cp:coreProperties>
</file>