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F81"/>
    <a:srgbClr val="B02E8F"/>
    <a:srgbClr val="77B633"/>
    <a:srgbClr val="DF322D"/>
    <a:srgbClr val="EF6B00"/>
    <a:srgbClr val="273989"/>
    <a:srgbClr val="111E36"/>
    <a:srgbClr val="203C63"/>
    <a:srgbClr val="F98D1D"/>
    <a:srgbClr val="B3CC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4" autoAdjust="0"/>
  </p:normalViewPr>
  <p:slideViewPr>
    <p:cSldViewPr snapToGrid="0">
      <p:cViewPr varScale="1">
        <p:scale>
          <a:sx n="84" d="100"/>
          <a:sy n="84" d="100"/>
        </p:scale>
        <p:origin x="28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7844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72810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46089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0649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55333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06210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3060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682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07757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0169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9856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43844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jpeg"/><Relationship Id="rId3" Type="http://schemas.openxmlformats.org/officeDocument/2006/relationships/image" Target="../media/image7.png"/><Relationship Id="rId7" Type="http://schemas.microsoft.com/office/2007/relationships/hdphoto" Target="../media/hdphoto1.wdp"/><Relationship Id="rId12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9.png"/><Relationship Id="rId11" Type="http://schemas.microsoft.com/office/2007/relationships/hdphoto" Target="../media/hdphoto3.wdp"/><Relationship Id="rId5" Type="http://schemas.openxmlformats.org/officeDocument/2006/relationships/image" Target="../media/image6.png"/><Relationship Id="rId15" Type="http://schemas.microsoft.com/office/2007/relationships/hdphoto" Target="../media/hdphoto4.wdp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microsoft.com/office/2007/relationships/hdphoto" Target="../media/hdphoto2.wdp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298A8743-0B29-421A-A1A4-748F069EFE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86" b="11824"/>
          <a:stretch/>
        </p:blipFill>
        <p:spPr>
          <a:xfrm>
            <a:off x="4940031" y="7147931"/>
            <a:ext cx="1917970" cy="199606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A541629-56DE-4771-9FB1-D88878880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91" y="8442163"/>
            <a:ext cx="4270916" cy="52980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4FE8278B-3BB8-4DE5-95E9-9656C710F7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40" y="7442084"/>
            <a:ext cx="3663311" cy="719333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49327317-60FF-443F-AC78-23EA6E087BD6}"/>
              </a:ext>
            </a:extLst>
          </p:cNvPr>
          <p:cNvSpPr/>
          <p:nvPr/>
        </p:nvSpPr>
        <p:spPr>
          <a:xfrm>
            <a:off x="0" y="0"/>
            <a:ext cx="6858000" cy="1720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0AAE743-9BFD-4FCB-BD86-353F6B3C4B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4" b="13062"/>
          <a:stretch/>
        </p:blipFill>
        <p:spPr>
          <a:xfrm>
            <a:off x="6072056" y="317541"/>
            <a:ext cx="785175" cy="3751539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A106407-E3C2-4CFF-BE16-DBA4610084F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56" y="493408"/>
            <a:ext cx="3983123" cy="1100233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A8E16016-B043-4BAB-8BC3-B8B8F456F162}"/>
              </a:ext>
            </a:extLst>
          </p:cNvPr>
          <p:cNvSpPr txBox="1"/>
          <p:nvPr/>
        </p:nvSpPr>
        <p:spPr>
          <a:xfrm>
            <a:off x="0" y="4839304"/>
            <a:ext cx="56235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400" dirty="0">
                <a:solidFill>
                  <a:srgbClr val="1C1E21"/>
                </a:solidFill>
                <a:latin typeface="Gotham Black" pitchFamily="50" charset="0"/>
                <a:ea typeface="Arial" panose="020B0604020202020204" pitchFamily="34" charset="0"/>
              </a:rPr>
              <a:t>Empresa 100 % mexicana, dedicada desde hace 17 años  a la producción y comercialización de formulas magistrales prescritas por médicos para la elaboración de medicamentos personalizados.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ED75CED7-37A2-4C13-8046-C9DB35B10196}"/>
              </a:ext>
            </a:extLst>
          </p:cNvPr>
          <p:cNvSpPr/>
          <p:nvPr/>
        </p:nvSpPr>
        <p:spPr>
          <a:xfrm>
            <a:off x="0" y="3852031"/>
            <a:ext cx="5623560" cy="8544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B9B39F1-12D4-47EF-A0FC-98D2EF8FC6D0}"/>
              </a:ext>
            </a:extLst>
          </p:cNvPr>
          <p:cNvSpPr txBox="1"/>
          <p:nvPr/>
        </p:nvSpPr>
        <p:spPr>
          <a:xfrm>
            <a:off x="98589" y="3929047"/>
            <a:ext cx="56235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spc="600" dirty="0">
                <a:solidFill>
                  <a:srgbClr val="1C1E21"/>
                </a:solidFill>
                <a:effectLst/>
                <a:latin typeface="D-DIN" panose="020B0504030202030204" pitchFamily="34" charset="0"/>
                <a:ea typeface="Arial" panose="020B0604020202020204" pitchFamily="34" charset="0"/>
              </a:rPr>
              <a:t>FABRICACION DE MEDICAMENTOS PERSONALIZADOS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A229207F-E8E6-44A0-A01A-636B173511BA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409" y="2232729"/>
            <a:ext cx="4262233" cy="148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295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A4BEF586-2F54-47A0-8A55-61B3223477E6}"/>
              </a:ext>
            </a:extLst>
          </p:cNvPr>
          <p:cNvSpPr/>
          <p:nvPr/>
        </p:nvSpPr>
        <p:spPr>
          <a:xfrm>
            <a:off x="2636717" y="8188760"/>
            <a:ext cx="4232434" cy="955239"/>
          </a:xfrm>
          <a:prstGeom prst="rect">
            <a:avLst/>
          </a:prstGeom>
          <a:solidFill>
            <a:srgbClr val="313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65570CF4-59CC-430D-BA23-BBB816F2D048}"/>
              </a:ext>
            </a:extLst>
          </p:cNvPr>
          <p:cNvSpPr/>
          <p:nvPr/>
        </p:nvSpPr>
        <p:spPr>
          <a:xfrm>
            <a:off x="0" y="154765"/>
            <a:ext cx="45719" cy="4990599"/>
          </a:xfrm>
          <a:prstGeom prst="rect">
            <a:avLst/>
          </a:prstGeom>
          <a:solidFill>
            <a:srgbClr val="0E7F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E1FFE72B-7D8D-460C-8F32-1D33CE5CB33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300" y="337136"/>
            <a:ext cx="2745235" cy="848273"/>
          </a:xfrm>
          <a:prstGeom prst="rect">
            <a:avLst/>
          </a:prstGeom>
        </p:spPr>
      </p:pic>
      <p:pic>
        <p:nvPicPr>
          <p:cNvPr id="48" name="Imagen 47">
            <a:extLst>
              <a:ext uri="{FF2B5EF4-FFF2-40B4-BE49-F238E27FC236}">
                <a16:creationId xmlns:a16="http://schemas.microsoft.com/office/drawing/2014/main" id="{8149F327-83BA-4BED-874B-CB067E212E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6"/>
          <a:stretch/>
        </p:blipFill>
        <p:spPr>
          <a:xfrm>
            <a:off x="0" y="8370492"/>
            <a:ext cx="2421600" cy="591774"/>
          </a:xfrm>
          <a:prstGeom prst="rect">
            <a:avLst/>
          </a:prstGeom>
        </p:spPr>
      </p:pic>
      <p:sp>
        <p:nvSpPr>
          <p:cNvPr id="145" name="CuadroTexto 144">
            <a:extLst>
              <a:ext uri="{FF2B5EF4-FFF2-40B4-BE49-F238E27FC236}">
                <a16:creationId xmlns:a16="http://schemas.microsoft.com/office/drawing/2014/main" id="{2B5F2F3E-8FB4-4048-9D08-13CFFA413321}"/>
              </a:ext>
            </a:extLst>
          </p:cNvPr>
          <p:cNvSpPr txBox="1"/>
          <p:nvPr/>
        </p:nvSpPr>
        <p:spPr>
          <a:xfrm>
            <a:off x="2861861" y="8317775"/>
            <a:ext cx="38098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+mj-lt"/>
              </a:rPr>
              <a:t>DESCUENTO SOCIOS CANACINTRA</a:t>
            </a:r>
          </a:p>
          <a:p>
            <a:pPr algn="ctr"/>
            <a:r>
              <a:rPr lang="es-MX" sz="1300" dirty="0">
                <a:solidFill>
                  <a:schemeClr val="bg1"/>
                </a:solidFill>
                <a:latin typeface="+mj-lt"/>
              </a:rPr>
              <a:t>10% de descuento en </a:t>
            </a:r>
          </a:p>
          <a:p>
            <a:pPr algn="ctr"/>
            <a:r>
              <a:rPr lang="es-MX" sz="1300" dirty="0">
                <a:solidFill>
                  <a:schemeClr val="bg1"/>
                </a:solidFill>
                <a:latin typeface="+mj-lt"/>
              </a:rPr>
              <a:t>PAQUETES MULTIVITAMÍNICOS PARA EMPRESAS</a:t>
            </a:r>
          </a:p>
        </p:txBody>
      </p:sp>
      <p:pic>
        <p:nvPicPr>
          <p:cNvPr id="162" name="Imagen 161">
            <a:extLst>
              <a:ext uri="{FF2B5EF4-FFF2-40B4-BE49-F238E27FC236}">
                <a16:creationId xmlns:a16="http://schemas.microsoft.com/office/drawing/2014/main" id="{6B474F3D-07B5-4DD1-AA21-9F78FAB0B1E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390" y="357542"/>
            <a:ext cx="3146722" cy="1097433"/>
          </a:xfrm>
          <a:prstGeom prst="rect">
            <a:avLst/>
          </a:prstGeom>
        </p:spPr>
      </p:pic>
      <p:sp>
        <p:nvSpPr>
          <p:cNvPr id="169" name="Rectángulo 168">
            <a:extLst>
              <a:ext uri="{FF2B5EF4-FFF2-40B4-BE49-F238E27FC236}">
                <a16:creationId xmlns:a16="http://schemas.microsoft.com/office/drawing/2014/main" id="{3BC38548-0B2F-4021-9448-2819F1CA229D}"/>
              </a:ext>
            </a:extLst>
          </p:cNvPr>
          <p:cNvSpPr/>
          <p:nvPr/>
        </p:nvSpPr>
        <p:spPr>
          <a:xfrm>
            <a:off x="-30286" y="5050724"/>
            <a:ext cx="6888287" cy="10785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0" name="Imagen 169">
            <a:extLst>
              <a:ext uri="{FF2B5EF4-FFF2-40B4-BE49-F238E27FC236}">
                <a16:creationId xmlns:a16="http://schemas.microsoft.com/office/drawing/2014/main" id="{3C039B9F-E92F-40B8-A751-81CDAD8CEBF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724" y="5226985"/>
            <a:ext cx="164100" cy="262817"/>
          </a:xfrm>
          <a:prstGeom prst="rect">
            <a:avLst/>
          </a:prstGeom>
        </p:spPr>
      </p:pic>
      <p:pic>
        <p:nvPicPr>
          <p:cNvPr id="171" name="Imagen 170">
            <a:extLst>
              <a:ext uri="{FF2B5EF4-FFF2-40B4-BE49-F238E27FC236}">
                <a16:creationId xmlns:a16="http://schemas.microsoft.com/office/drawing/2014/main" id="{942C2223-8780-4E03-8A80-104779267FAB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3" y="5673021"/>
            <a:ext cx="189728" cy="189728"/>
          </a:xfrm>
          <a:prstGeom prst="rect">
            <a:avLst/>
          </a:prstGeom>
        </p:spPr>
      </p:pic>
      <p:pic>
        <p:nvPicPr>
          <p:cNvPr id="173" name="Imagen 172">
            <a:extLst>
              <a:ext uri="{FF2B5EF4-FFF2-40B4-BE49-F238E27FC236}">
                <a16:creationId xmlns:a16="http://schemas.microsoft.com/office/drawing/2014/main" id="{C6F7A087-CE31-43C1-B72E-9ADD164C92B6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38" y="5280731"/>
            <a:ext cx="214012" cy="220995"/>
          </a:xfrm>
          <a:prstGeom prst="rect">
            <a:avLst/>
          </a:prstGeom>
        </p:spPr>
      </p:pic>
      <p:sp>
        <p:nvSpPr>
          <p:cNvPr id="175" name="CuadroTexto 174">
            <a:extLst>
              <a:ext uri="{FF2B5EF4-FFF2-40B4-BE49-F238E27FC236}">
                <a16:creationId xmlns:a16="http://schemas.microsoft.com/office/drawing/2014/main" id="{A022D349-457F-4874-A0B7-EEAEE7609B02}"/>
              </a:ext>
            </a:extLst>
          </p:cNvPr>
          <p:cNvSpPr txBox="1"/>
          <p:nvPr/>
        </p:nvSpPr>
        <p:spPr>
          <a:xfrm>
            <a:off x="558216" y="5236127"/>
            <a:ext cx="22748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s-MX" sz="1100" dirty="0">
                <a:solidFill>
                  <a:schemeClr val="bg2">
                    <a:lumMod val="25000"/>
                  </a:schemeClr>
                </a:solidFill>
                <a:latin typeface="D-DIN" panose="020B0504030202030204" pitchFamily="34" charset="0"/>
              </a:rPr>
              <a:t>(33) 20050823</a:t>
            </a:r>
          </a:p>
        </p:txBody>
      </p:sp>
      <p:sp>
        <p:nvSpPr>
          <p:cNvPr id="176" name="Rectángulo 175">
            <a:extLst>
              <a:ext uri="{FF2B5EF4-FFF2-40B4-BE49-F238E27FC236}">
                <a16:creationId xmlns:a16="http://schemas.microsoft.com/office/drawing/2014/main" id="{3C28BE11-70B2-4729-94EF-94017014D528}"/>
              </a:ext>
            </a:extLst>
          </p:cNvPr>
          <p:cNvSpPr/>
          <p:nvPr/>
        </p:nvSpPr>
        <p:spPr>
          <a:xfrm>
            <a:off x="3556750" y="5183969"/>
            <a:ext cx="324082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s-MX" sz="1100" b="0" i="0" dirty="0">
                <a:solidFill>
                  <a:schemeClr val="bg2">
                    <a:lumMod val="25000"/>
                  </a:schemeClr>
                </a:solidFill>
                <a:effectLst/>
                <a:latin typeface="D-DIN" panose="020B0504030202030204" pitchFamily="34" charset="0"/>
              </a:rPr>
              <a:t>Av. Vallarta 3233 "Plaza </a:t>
            </a:r>
            <a:r>
              <a:rPr lang="es-MX" sz="1100" b="0" i="0" dirty="0" err="1">
                <a:solidFill>
                  <a:schemeClr val="bg2">
                    <a:lumMod val="25000"/>
                  </a:schemeClr>
                </a:solidFill>
                <a:effectLst/>
                <a:latin typeface="D-DIN" panose="020B0504030202030204" pitchFamily="34" charset="0"/>
              </a:rPr>
              <a:t>Exhimoda</a:t>
            </a:r>
            <a:r>
              <a:rPr lang="es-MX" sz="1100" b="0" i="0" dirty="0">
                <a:solidFill>
                  <a:schemeClr val="bg2">
                    <a:lumMod val="25000"/>
                  </a:schemeClr>
                </a:solidFill>
                <a:effectLst/>
                <a:latin typeface="D-DIN" panose="020B0504030202030204" pitchFamily="34" charset="0"/>
              </a:rPr>
              <a:t>" interior e-11 col. Vallarta poniente Guadalajara, Jal. C.P. 44110</a:t>
            </a:r>
          </a:p>
          <a:p>
            <a:pPr fontAlgn="base"/>
            <a:endParaRPr lang="es-MX" sz="1100" dirty="0">
              <a:solidFill>
                <a:schemeClr val="bg2">
                  <a:lumMod val="25000"/>
                </a:schemeClr>
              </a:solidFill>
              <a:latin typeface="D-DIN" panose="020B0504030202030204" pitchFamily="34" charset="0"/>
            </a:endParaRPr>
          </a:p>
          <a:p>
            <a:pPr fontAlgn="base"/>
            <a:r>
              <a:rPr lang="es-MX" sz="1100" dirty="0">
                <a:solidFill>
                  <a:schemeClr val="bg2">
                    <a:lumMod val="25000"/>
                  </a:schemeClr>
                </a:solidFill>
                <a:latin typeface="D-DIN" panose="020B0504030202030204" pitchFamily="34" charset="0"/>
              </a:rPr>
              <a:t>Av. Ignacio L. Vallarta 3233, Vallarta Poniente, 44110 Guadalajara, Jal.</a:t>
            </a:r>
          </a:p>
        </p:txBody>
      </p:sp>
      <p:sp>
        <p:nvSpPr>
          <p:cNvPr id="178" name="Rectángulo 177">
            <a:extLst>
              <a:ext uri="{FF2B5EF4-FFF2-40B4-BE49-F238E27FC236}">
                <a16:creationId xmlns:a16="http://schemas.microsoft.com/office/drawing/2014/main" id="{76B91931-3FEA-44DA-812E-BA667A5C26D8}"/>
              </a:ext>
            </a:extLst>
          </p:cNvPr>
          <p:cNvSpPr/>
          <p:nvPr/>
        </p:nvSpPr>
        <p:spPr>
          <a:xfrm>
            <a:off x="558216" y="5594509"/>
            <a:ext cx="244659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00" b="0" i="0" u="none" strike="noStrike" dirty="0">
                <a:solidFill>
                  <a:schemeClr val="bg2">
                    <a:lumMod val="25000"/>
                  </a:schemeClr>
                </a:solidFill>
                <a:effectLst/>
                <a:latin typeface="D-DIN" panose="020B0504030202030204" pitchFamily="34" charset="0"/>
              </a:rPr>
              <a:t> http://www. corpopharm.com</a:t>
            </a:r>
            <a:endParaRPr lang="es-MX" sz="1200" dirty="0">
              <a:solidFill>
                <a:schemeClr val="bg2">
                  <a:lumMod val="25000"/>
                </a:schemeClr>
              </a:solidFill>
              <a:latin typeface="D-DIN" panose="020B0504030202030204" pitchFamily="34" charset="0"/>
            </a:endParaRPr>
          </a:p>
        </p:txBody>
      </p:sp>
      <p:pic>
        <p:nvPicPr>
          <p:cNvPr id="182" name="Picture 2">
            <a:extLst>
              <a:ext uri="{FF2B5EF4-FFF2-40B4-BE49-F238E27FC236}">
                <a16:creationId xmlns:a16="http://schemas.microsoft.com/office/drawing/2014/main" id="{FEB8D481-CBED-4D24-AC07-532E3E2F2492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50000"/>
          </a:blip>
          <a:srcRect t="28307" b="28307"/>
          <a:stretch>
            <a:fillRect/>
          </a:stretch>
        </p:blipFill>
        <p:spPr>
          <a:xfrm>
            <a:off x="2263141" y="6258047"/>
            <a:ext cx="4606010" cy="1483982"/>
          </a:xfrm>
          <a:prstGeom prst="rect">
            <a:avLst/>
          </a:prstGeom>
        </p:spPr>
      </p:pic>
      <p:sp>
        <p:nvSpPr>
          <p:cNvPr id="185" name="CuadroTexto 184">
            <a:extLst>
              <a:ext uri="{FF2B5EF4-FFF2-40B4-BE49-F238E27FC236}">
                <a16:creationId xmlns:a16="http://schemas.microsoft.com/office/drawing/2014/main" id="{A0B8AA04-5319-4935-9E64-50A17C82217A}"/>
              </a:ext>
            </a:extLst>
          </p:cNvPr>
          <p:cNvSpPr txBox="1"/>
          <p:nvPr/>
        </p:nvSpPr>
        <p:spPr>
          <a:xfrm>
            <a:off x="163752" y="1491765"/>
            <a:ext cx="64822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400" spc="23" dirty="0">
                <a:solidFill>
                  <a:srgbClr val="646464"/>
                </a:solidFill>
              </a:rPr>
              <a:t>Nos </a:t>
            </a:r>
            <a:r>
              <a:rPr lang="en-US" sz="1400" spc="23" dirty="0" err="1">
                <a:solidFill>
                  <a:srgbClr val="646464"/>
                </a:solidFill>
              </a:rPr>
              <a:t>dedicamos</a:t>
            </a:r>
            <a:r>
              <a:rPr lang="en-US" sz="1400" spc="23" dirty="0">
                <a:solidFill>
                  <a:srgbClr val="646464"/>
                </a:solidFill>
              </a:rPr>
              <a:t> a la </a:t>
            </a:r>
            <a:r>
              <a:rPr lang="en-US" sz="1400" spc="23" dirty="0" err="1">
                <a:solidFill>
                  <a:srgbClr val="646464"/>
                </a:solidFill>
              </a:rPr>
              <a:t>preparación</a:t>
            </a:r>
            <a:r>
              <a:rPr lang="en-US" sz="1400" spc="23" dirty="0">
                <a:solidFill>
                  <a:srgbClr val="646464"/>
                </a:solidFill>
              </a:rPr>
              <a:t> y </a:t>
            </a:r>
            <a:r>
              <a:rPr lang="en-US" sz="1400" spc="23" dirty="0" err="1">
                <a:solidFill>
                  <a:srgbClr val="646464"/>
                </a:solidFill>
              </a:rPr>
              <a:t>expendio</a:t>
            </a:r>
            <a:r>
              <a:rPr lang="en-US" sz="1400" spc="23" dirty="0">
                <a:solidFill>
                  <a:srgbClr val="646464"/>
                </a:solidFill>
              </a:rPr>
              <a:t> de </a:t>
            </a:r>
            <a:r>
              <a:rPr lang="en-US" sz="1400" spc="23" dirty="0" err="1">
                <a:solidFill>
                  <a:srgbClr val="646464"/>
                </a:solidFill>
              </a:rPr>
              <a:t>medicamentos</a:t>
            </a:r>
            <a:r>
              <a:rPr lang="en-US" sz="1400" spc="23" dirty="0">
                <a:solidFill>
                  <a:srgbClr val="646464"/>
                </a:solidFill>
              </a:rPr>
              <a:t> </a:t>
            </a:r>
            <a:r>
              <a:rPr lang="en-US" sz="1400" spc="23" dirty="0" err="1">
                <a:solidFill>
                  <a:srgbClr val="646464"/>
                </a:solidFill>
              </a:rPr>
              <a:t>magistrales</a:t>
            </a:r>
            <a:r>
              <a:rPr lang="en-US" sz="1400" spc="23" dirty="0">
                <a:solidFill>
                  <a:srgbClr val="646464"/>
                </a:solidFill>
              </a:rPr>
              <a:t> y </a:t>
            </a:r>
            <a:r>
              <a:rPr lang="en-US" sz="1400" spc="23" dirty="0" err="1">
                <a:solidFill>
                  <a:srgbClr val="646464"/>
                </a:solidFill>
              </a:rPr>
              <a:t>oficinales</a:t>
            </a:r>
            <a:r>
              <a:rPr lang="en-US" sz="1400" spc="23" dirty="0">
                <a:solidFill>
                  <a:srgbClr val="646464"/>
                </a:solidFill>
              </a:rPr>
              <a:t>, </a:t>
            </a:r>
            <a:r>
              <a:rPr lang="en-US" sz="1400" spc="23" dirty="0" err="1">
                <a:solidFill>
                  <a:srgbClr val="646464"/>
                </a:solidFill>
              </a:rPr>
              <a:t>además</a:t>
            </a:r>
            <a:r>
              <a:rPr lang="en-US" sz="1400" spc="23" dirty="0">
                <a:solidFill>
                  <a:srgbClr val="646464"/>
                </a:solidFill>
              </a:rPr>
              <a:t> de la </a:t>
            </a:r>
            <a:r>
              <a:rPr lang="en-US" sz="1400" spc="23" dirty="0" err="1">
                <a:solidFill>
                  <a:srgbClr val="646464"/>
                </a:solidFill>
              </a:rPr>
              <a:t>comercialización</a:t>
            </a:r>
            <a:r>
              <a:rPr lang="en-US" sz="1400" spc="23" dirty="0">
                <a:solidFill>
                  <a:srgbClr val="646464"/>
                </a:solidFill>
              </a:rPr>
              <a:t> de </a:t>
            </a:r>
            <a:r>
              <a:rPr lang="en-US" sz="1400" spc="23" dirty="0" err="1">
                <a:solidFill>
                  <a:srgbClr val="646464"/>
                </a:solidFill>
              </a:rPr>
              <a:t>especialidades</a:t>
            </a:r>
            <a:r>
              <a:rPr lang="en-US" sz="1400" spc="23" dirty="0">
                <a:solidFill>
                  <a:srgbClr val="646464"/>
                </a:solidFill>
              </a:rPr>
              <a:t> </a:t>
            </a:r>
            <a:r>
              <a:rPr lang="en-US" sz="1400" spc="23" dirty="0" err="1">
                <a:solidFill>
                  <a:srgbClr val="646464"/>
                </a:solidFill>
              </a:rPr>
              <a:t>farmacéuticas</a:t>
            </a:r>
            <a:r>
              <a:rPr lang="en-US" sz="1400" spc="23" dirty="0">
                <a:solidFill>
                  <a:srgbClr val="646464"/>
                </a:solidFill>
              </a:rPr>
              <a:t>, </a:t>
            </a:r>
            <a:r>
              <a:rPr lang="en-US" sz="1400" spc="23" dirty="0" err="1">
                <a:solidFill>
                  <a:srgbClr val="646464"/>
                </a:solidFill>
              </a:rPr>
              <a:t>incluyendo</a:t>
            </a:r>
            <a:r>
              <a:rPr lang="en-US" sz="1400" spc="23" dirty="0">
                <a:solidFill>
                  <a:srgbClr val="646464"/>
                </a:solidFill>
              </a:rPr>
              <a:t> </a:t>
            </a:r>
            <a:r>
              <a:rPr lang="en-US" sz="1400" spc="23" dirty="0" err="1">
                <a:solidFill>
                  <a:srgbClr val="646464"/>
                </a:solidFill>
              </a:rPr>
              <a:t>Secretaria</a:t>
            </a:r>
            <a:r>
              <a:rPr lang="en-US" sz="1400" spc="23" dirty="0">
                <a:solidFill>
                  <a:srgbClr val="646464"/>
                </a:solidFill>
              </a:rPr>
              <a:t> de </a:t>
            </a:r>
            <a:r>
              <a:rPr lang="en-US" sz="1400" spc="23" dirty="0" err="1">
                <a:solidFill>
                  <a:srgbClr val="646464"/>
                </a:solidFill>
              </a:rPr>
              <a:t>Salud</a:t>
            </a:r>
            <a:r>
              <a:rPr lang="en-US" sz="1400" spc="23" dirty="0">
                <a:solidFill>
                  <a:srgbClr val="646464"/>
                </a:solidFill>
              </a:rPr>
              <a:t>, </a:t>
            </a:r>
            <a:r>
              <a:rPr lang="en-US" sz="1400" spc="23" dirty="0" err="1">
                <a:solidFill>
                  <a:srgbClr val="646464"/>
                </a:solidFill>
              </a:rPr>
              <a:t>Suplemento</a:t>
            </a:r>
            <a:r>
              <a:rPr lang="en-US" sz="1400" spc="23" dirty="0">
                <a:solidFill>
                  <a:srgbClr val="646464"/>
                </a:solidFill>
              </a:rPr>
              <a:t> para </a:t>
            </a:r>
            <a:r>
              <a:rPr lang="en-US" sz="1400" spc="23" dirty="0" err="1">
                <a:solidFill>
                  <a:srgbClr val="646464"/>
                </a:solidFill>
              </a:rPr>
              <a:t>establecimientos</a:t>
            </a:r>
            <a:r>
              <a:rPr lang="en-US" sz="1400" spc="23" dirty="0">
                <a:solidFill>
                  <a:srgbClr val="646464"/>
                </a:solidFill>
              </a:rPr>
              <a:t> </a:t>
            </a:r>
            <a:r>
              <a:rPr lang="en-US" sz="1400" spc="23" dirty="0" err="1">
                <a:solidFill>
                  <a:srgbClr val="646464"/>
                </a:solidFill>
              </a:rPr>
              <a:t>dedicados</a:t>
            </a:r>
            <a:r>
              <a:rPr lang="en-US" sz="1400" spc="23" dirty="0">
                <a:solidFill>
                  <a:srgbClr val="646464"/>
                </a:solidFill>
              </a:rPr>
              <a:t> a la </a:t>
            </a:r>
            <a:r>
              <a:rPr lang="en-US" sz="1400" spc="23" dirty="0" err="1">
                <a:solidFill>
                  <a:srgbClr val="646464"/>
                </a:solidFill>
              </a:rPr>
              <a:t>venta</a:t>
            </a:r>
            <a:r>
              <a:rPr lang="en-US" sz="1400" spc="23" dirty="0">
                <a:solidFill>
                  <a:srgbClr val="646464"/>
                </a:solidFill>
              </a:rPr>
              <a:t> y </a:t>
            </a:r>
            <a:r>
              <a:rPr lang="en-US" sz="1400" spc="23" dirty="0" err="1">
                <a:solidFill>
                  <a:srgbClr val="646464"/>
                </a:solidFill>
              </a:rPr>
              <a:t>suministro</a:t>
            </a:r>
            <a:r>
              <a:rPr lang="en-US" sz="1400" spc="23" dirty="0">
                <a:solidFill>
                  <a:srgbClr val="646464"/>
                </a:solidFill>
              </a:rPr>
              <a:t> de </a:t>
            </a:r>
            <a:r>
              <a:rPr lang="en-US" sz="1400" spc="23" dirty="0" err="1">
                <a:solidFill>
                  <a:srgbClr val="646464"/>
                </a:solidFill>
              </a:rPr>
              <a:t>medicamentos</a:t>
            </a:r>
            <a:r>
              <a:rPr lang="en-US" sz="1400" spc="23" dirty="0">
                <a:solidFill>
                  <a:srgbClr val="646464"/>
                </a:solidFill>
              </a:rPr>
              <a:t> y </a:t>
            </a:r>
            <a:r>
              <a:rPr lang="en-US" sz="1400" spc="23" dirty="0" err="1">
                <a:solidFill>
                  <a:srgbClr val="646464"/>
                </a:solidFill>
              </a:rPr>
              <a:t>demás</a:t>
            </a:r>
            <a:r>
              <a:rPr lang="en-US" sz="1400" spc="23" dirty="0">
                <a:solidFill>
                  <a:srgbClr val="646464"/>
                </a:solidFill>
              </a:rPr>
              <a:t> </a:t>
            </a:r>
            <a:r>
              <a:rPr lang="en-US" sz="1400" spc="23" dirty="0" err="1">
                <a:solidFill>
                  <a:srgbClr val="646464"/>
                </a:solidFill>
              </a:rPr>
              <a:t>insumos</a:t>
            </a:r>
            <a:r>
              <a:rPr lang="en-US" sz="1400" spc="23" dirty="0">
                <a:solidFill>
                  <a:srgbClr val="646464"/>
                </a:solidFill>
              </a:rPr>
              <a:t> para la </a:t>
            </a:r>
            <a:r>
              <a:rPr lang="en-US" sz="1400" spc="23" dirty="0" err="1">
                <a:solidFill>
                  <a:srgbClr val="646464"/>
                </a:solidFill>
              </a:rPr>
              <a:t>salud</a:t>
            </a:r>
            <a:r>
              <a:rPr lang="en-US" sz="1400" spc="23" dirty="0">
                <a:solidFill>
                  <a:srgbClr val="646464"/>
                </a:solidFill>
              </a:rPr>
              <a:t>. </a:t>
            </a:r>
            <a:endParaRPr lang="es-MX" sz="1400" dirty="0"/>
          </a:p>
        </p:txBody>
      </p:sp>
      <p:grpSp>
        <p:nvGrpSpPr>
          <p:cNvPr id="186" name="Group 4">
            <a:extLst>
              <a:ext uri="{FF2B5EF4-FFF2-40B4-BE49-F238E27FC236}">
                <a16:creationId xmlns:a16="http://schemas.microsoft.com/office/drawing/2014/main" id="{ABD88A79-A0C9-4C70-B83E-6915F78FDC3F}"/>
              </a:ext>
            </a:extLst>
          </p:cNvPr>
          <p:cNvGrpSpPr/>
          <p:nvPr/>
        </p:nvGrpSpPr>
        <p:grpSpPr>
          <a:xfrm>
            <a:off x="4008770" y="7001412"/>
            <a:ext cx="2871529" cy="502712"/>
            <a:chOff x="0" y="0"/>
            <a:chExt cx="3685020" cy="460655"/>
          </a:xfrm>
        </p:grpSpPr>
        <p:sp>
          <p:nvSpPr>
            <p:cNvPr id="187" name="Freeform 5">
              <a:extLst>
                <a:ext uri="{FF2B5EF4-FFF2-40B4-BE49-F238E27FC236}">
                  <a16:creationId xmlns:a16="http://schemas.microsoft.com/office/drawing/2014/main" id="{253F21C0-B4C6-43DE-94F1-FE567C8055EE}"/>
                </a:ext>
              </a:extLst>
            </p:cNvPr>
            <p:cNvSpPr/>
            <p:nvPr/>
          </p:nvSpPr>
          <p:spPr>
            <a:xfrm>
              <a:off x="0" y="0"/>
              <a:ext cx="3685020" cy="460655"/>
            </a:xfrm>
            <a:custGeom>
              <a:avLst/>
              <a:gdLst/>
              <a:ahLst/>
              <a:cxnLst/>
              <a:rect l="l" t="t" r="r" b="b"/>
              <a:pathLst>
                <a:path w="3685020" h="460655">
                  <a:moveTo>
                    <a:pt x="0" y="0"/>
                  </a:moveTo>
                  <a:lnTo>
                    <a:pt x="3685020" y="0"/>
                  </a:lnTo>
                  <a:lnTo>
                    <a:pt x="3685020" y="460655"/>
                  </a:lnTo>
                  <a:lnTo>
                    <a:pt x="0" y="460655"/>
                  </a:lnTo>
                  <a:close/>
                </a:path>
              </a:pathLst>
            </a:custGeom>
            <a:solidFill>
              <a:srgbClr val="5C5655"/>
            </a:solidFill>
          </p:spPr>
        </p:sp>
      </p:grpSp>
      <p:sp>
        <p:nvSpPr>
          <p:cNvPr id="188" name="TextBox 8">
            <a:extLst>
              <a:ext uri="{FF2B5EF4-FFF2-40B4-BE49-F238E27FC236}">
                <a16:creationId xmlns:a16="http://schemas.microsoft.com/office/drawing/2014/main" id="{E3824322-00A7-4ADC-8602-45FF9D58FA5E}"/>
              </a:ext>
            </a:extLst>
          </p:cNvPr>
          <p:cNvSpPr txBox="1"/>
          <p:nvPr/>
        </p:nvSpPr>
        <p:spPr>
          <a:xfrm>
            <a:off x="3597919" y="7118634"/>
            <a:ext cx="3845028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100" spc="429" dirty="0">
                <a:solidFill>
                  <a:srgbClr val="FEFEFE"/>
                </a:solidFill>
                <a:latin typeface="Open Sans Bold"/>
              </a:rPr>
              <a:t>REALIZAMOS FORMULA MAGISTRALES</a:t>
            </a:r>
          </a:p>
        </p:txBody>
      </p:sp>
      <p:pic>
        <p:nvPicPr>
          <p:cNvPr id="189" name="Picture 2">
            <a:extLst>
              <a:ext uri="{FF2B5EF4-FFF2-40B4-BE49-F238E27FC236}">
                <a16:creationId xmlns:a16="http://schemas.microsoft.com/office/drawing/2014/main" id="{59DB8339-EB5F-4842-87ED-32CA1134242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t="3951" b="3951"/>
          <a:stretch>
            <a:fillRect/>
          </a:stretch>
        </p:blipFill>
        <p:spPr>
          <a:xfrm>
            <a:off x="0" y="6258046"/>
            <a:ext cx="2263140" cy="1480939"/>
          </a:xfrm>
          <a:prstGeom prst="rect">
            <a:avLst/>
          </a:prstGeom>
        </p:spPr>
      </p:pic>
      <p:sp>
        <p:nvSpPr>
          <p:cNvPr id="191" name="TextBox 7">
            <a:extLst>
              <a:ext uri="{FF2B5EF4-FFF2-40B4-BE49-F238E27FC236}">
                <a16:creationId xmlns:a16="http://schemas.microsoft.com/office/drawing/2014/main" id="{6C0E5646-E0FE-4DF0-B32D-9C007D3FFFF9}"/>
              </a:ext>
            </a:extLst>
          </p:cNvPr>
          <p:cNvSpPr txBox="1"/>
          <p:nvPr/>
        </p:nvSpPr>
        <p:spPr>
          <a:xfrm>
            <a:off x="-25492" y="2941721"/>
            <a:ext cx="4034262" cy="11849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82654" lvl="1" indent="-291327">
              <a:buFont typeface="Arial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DM2, HAS, DISLIPIDEMIAS, (SÍNDROME METABÓLICO).</a:t>
            </a:r>
          </a:p>
          <a:p>
            <a:pPr marL="582654" lvl="1" indent="-291327">
              <a:buFont typeface="Arial"/>
              <a:buChar char="•"/>
            </a:pPr>
            <a:r>
              <a:rPr lang="en-US" sz="1100" dirty="0" err="1">
                <a:solidFill>
                  <a:srgbClr val="000000"/>
                </a:solidFill>
              </a:rPr>
              <a:t>Obesidad</a:t>
            </a:r>
            <a:endParaRPr lang="en-US" sz="1100" dirty="0">
              <a:solidFill>
                <a:srgbClr val="000000"/>
              </a:solidFill>
            </a:endParaRPr>
          </a:p>
          <a:p>
            <a:pPr marL="582654" lvl="1" indent="-291327">
              <a:buFont typeface="Arial"/>
              <a:buChar char="•"/>
            </a:pPr>
            <a:r>
              <a:rPr lang="en-US" sz="1100" dirty="0" err="1">
                <a:solidFill>
                  <a:srgbClr val="000000"/>
                </a:solidFill>
              </a:rPr>
              <a:t>Osteartrosis</a:t>
            </a:r>
            <a:endParaRPr lang="en-US" sz="1100" dirty="0">
              <a:solidFill>
                <a:srgbClr val="000000"/>
              </a:solidFill>
            </a:endParaRPr>
          </a:p>
          <a:p>
            <a:pPr marL="582654" lvl="1" indent="-291327">
              <a:buFont typeface="Arial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Dolor </a:t>
            </a:r>
            <a:r>
              <a:rPr lang="en-US" sz="1100" dirty="0" err="1">
                <a:solidFill>
                  <a:srgbClr val="000000"/>
                </a:solidFill>
              </a:rPr>
              <a:t>Neuropatico</a:t>
            </a:r>
            <a:r>
              <a:rPr lang="en-US" sz="1100" dirty="0">
                <a:solidFill>
                  <a:srgbClr val="000000"/>
                </a:solidFill>
              </a:rPr>
              <a:t>, </a:t>
            </a:r>
            <a:r>
              <a:rPr lang="en-US" sz="1100" dirty="0" err="1">
                <a:solidFill>
                  <a:srgbClr val="000000"/>
                </a:solidFill>
              </a:rPr>
              <a:t>Neuropatía</a:t>
            </a:r>
            <a:r>
              <a:rPr lang="en-US" sz="1100" dirty="0">
                <a:solidFill>
                  <a:srgbClr val="000000"/>
                </a:solidFill>
              </a:rPr>
              <a:t> </a:t>
            </a:r>
            <a:r>
              <a:rPr lang="en-US" sz="1100" dirty="0" err="1">
                <a:solidFill>
                  <a:srgbClr val="000000"/>
                </a:solidFill>
              </a:rPr>
              <a:t>Diabética</a:t>
            </a:r>
            <a:endParaRPr lang="en-US" sz="1100" dirty="0">
              <a:solidFill>
                <a:srgbClr val="000000"/>
              </a:solidFill>
            </a:endParaRPr>
          </a:p>
          <a:p>
            <a:pPr marL="582654" lvl="1" indent="-291327">
              <a:buFont typeface="Arial"/>
              <a:buChar char="•"/>
            </a:pPr>
            <a:r>
              <a:rPr lang="en-US" sz="1100" dirty="0" err="1">
                <a:solidFill>
                  <a:srgbClr val="000000"/>
                </a:solidFill>
              </a:rPr>
              <a:t>Insuficiencia</a:t>
            </a:r>
            <a:r>
              <a:rPr lang="en-US" sz="1100" dirty="0">
                <a:solidFill>
                  <a:srgbClr val="000000"/>
                </a:solidFill>
              </a:rPr>
              <a:t> </a:t>
            </a:r>
            <a:r>
              <a:rPr lang="en-US" sz="1100" dirty="0" err="1">
                <a:solidFill>
                  <a:srgbClr val="000000"/>
                </a:solidFill>
              </a:rPr>
              <a:t>Venosa</a:t>
            </a:r>
            <a:endParaRPr lang="en-US" sz="1100" dirty="0">
              <a:solidFill>
                <a:srgbClr val="000000"/>
              </a:solidFill>
            </a:endParaRPr>
          </a:p>
          <a:p>
            <a:pPr marL="582654" lvl="1" indent="-291327">
              <a:buFont typeface="Arial"/>
              <a:buChar char="•"/>
            </a:pPr>
            <a:r>
              <a:rPr lang="en-US" sz="1100" dirty="0" err="1">
                <a:solidFill>
                  <a:srgbClr val="000000"/>
                </a:solidFill>
              </a:rPr>
              <a:t>Trastornos</a:t>
            </a:r>
            <a:r>
              <a:rPr lang="en-US" sz="1100" dirty="0">
                <a:solidFill>
                  <a:srgbClr val="000000"/>
                </a:solidFill>
              </a:rPr>
              <a:t> del </a:t>
            </a:r>
            <a:r>
              <a:rPr lang="en-US" sz="1100" dirty="0" err="1">
                <a:solidFill>
                  <a:srgbClr val="000000"/>
                </a:solidFill>
              </a:rPr>
              <a:t>Climaterio</a:t>
            </a:r>
            <a:r>
              <a:rPr lang="en-US" sz="1100" dirty="0">
                <a:solidFill>
                  <a:srgbClr val="000000"/>
                </a:solidFill>
              </a:rPr>
              <a:t> y </a:t>
            </a:r>
            <a:r>
              <a:rPr lang="en-US" sz="1100" dirty="0" err="1">
                <a:solidFill>
                  <a:srgbClr val="000000"/>
                </a:solidFill>
              </a:rPr>
              <a:t>Menopausia</a:t>
            </a:r>
            <a:endParaRPr lang="en-US" sz="1100" dirty="0">
              <a:solidFill>
                <a:srgbClr val="000000"/>
              </a:solidFill>
            </a:endParaRPr>
          </a:p>
          <a:p>
            <a:pPr marL="582654" lvl="1" indent="-291327">
              <a:buFont typeface="Arial"/>
              <a:buChar char="•"/>
            </a:pPr>
            <a:r>
              <a:rPr lang="en-US" sz="1100" dirty="0" err="1">
                <a:solidFill>
                  <a:srgbClr val="000000"/>
                </a:solidFill>
              </a:rPr>
              <a:t>Disfunción</a:t>
            </a:r>
            <a:r>
              <a:rPr lang="en-US" sz="1100" dirty="0">
                <a:solidFill>
                  <a:srgbClr val="000000"/>
                </a:solidFill>
              </a:rPr>
              <a:t> </a:t>
            </a:r>
            <a:r>
              <a:rPr lang="en-US" sz="1100" dirty="0" err="1">
                <a:solidFill>
                  <a:srgbClr val="000000"/>
                </a:solidFill>
              </a:rPr>
              <a:t>eréctil</a:t>
            </a:r>
            <a:endParaRPr lang="en-US" sz="1100" dirty="0">
              <a:solidFill>
                <a:srgbClr val="000000"/>
              </a:solidFill>
            </a:endParaRPr>
          </a:p>
        </p:txBody>
      </p:sp>
      <p:sp>
        <p:nvSpPr>
          <p:cNvPr id="192" name="TextBox 8">
            <a:extLst>
              <a:ext uri="{FF2B5EF4-FFF2-40B4-BE49-F238E27FC236}">
                <a16:creationId xmlns:a16="http://schemas.microsoft.com/office/drawing/2014/main" id="{76A174CC-1DC7-473A-99FB-13BE0FE3A72E}"/>
              </a:ext>
            </a:extLst>
          </p:cNvPr>
          <p:cNvSpPr txBox="1"/>
          <p:nvPr/>
        </p:nvSpPr>
        <p:spPr>
          <a:xfrm>
            <a:off x="3723027" y="2892603"/>
            <a:ext cx="2948701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82653" lvl="1" indent="-291327">
              <a:buFont typeface="Arial"/>
              <a:buChar char="•"/>
            </a:pPr>
            <a:r>
              <a:rPr lang="en-US" sz="1100" dirty="0" err="1">
                <a:solidFill>
                  <a:srgbClr val="000000"/>
                </a:solidFill>
              </a:rPr>
              <a:t>Complementarios</a:t>
            </a:r>
            <a:r>
              <a:rPr lang="en-US" sz="1100" dirty="0">
                <a:solidFill>
                  <a:srgbClr val="000000"/>
                </a:solidFill>
              </a:rPr>
              <a:t> </a:t>
            </a:r>
            <a:r>
              <a:rPr lang="en-US" sz="1100" dirty="0" err="1">
                <a:solidFill>
                  <a:srgbClr val="000000"/>
                </a:solidFill>
              </a:rPr>
              <a:t>en</a:t>
            </a:r>
            <a:r>
              <a:rPr lang="en-US" sz="1100" dirty="0">
                <a:solidFill>
                  <a:srgbClr val="000000"/>
                </a:solidFill>
              </a:rPr>
              <a:t> </a:t>
            </a:r>
            <a:r>
              <a:rPr lang="en-US" sz="1100" dirty="0" err="1">
                <a:solidFill>
                  <a:srgbClr val="000000"/>
                </a:solidFill>
              </a:rPr>
              <a:t>Enfermedades</a:t>
            </a:r>
            <a:r>
              <a:rPr lang="en-US" sz="1100" dirty="0">
                <a:solidFill>
                  <a:srgbClr val="000000"/>
                </a:solidFill>
              </a:rPr>
              <a:t> </a:t>
            </a:r>
            <a:r>
              <a:rPr lang="en-US" sz="1100" dirty="0" err="1">
                <a:solidFill>
                  <a:srgbClr val="000000"/>
                </a:solidFill>
              </a:rPr>
              <a:t>crónico</a:t>
            </a:r>
            <a:r>
              <a:rPr lang="en-US" sz="1100" dirty="0">
                <a:solidFill>
                  <a:srgbClr val="000000"/>
                </a:solidFill>
              </a:rPr>
              <a:t> </a:t>
            </a:r>
            <a:r>
              <a:rPr lang="en-US" sz="1100" dirty="0" err="1">
                <a:solidFill>
                  <a:srgbClr val="000000"/>
                </a:solidFill>
              </a:rPr>
              <a:t>degenerativas</a:t>
            </a:r>
            <a:r>
              <a:rPr lang="en-US" sz="1100" dirty="0">
                <a:solidFill>
                  <a:srgbClr val="000000"/>
                </a:solidFill>
              </a:rPr>
              <a:t>.</a:t>
            </a:r>
          </a:p>
          <a:p>
            <a:pPr marL="582653" lvl="1" indent="-291327">
              <a:buFont typeface="Arial"/>
              <a:buChar char="•"/>
            </a:pPr>
            <a:r>
              <a:rPr lang="en-US" sz="1100" dirty="0" err="1">
                <a:solidFill>
                  <a:srgbClr val="000000"/>
                </a:solidFill>
              </a:rPr>
              <a:t>Deportistas</a:t>
            </a:r>
            <a:r>
              <a:rPr lang="en-US" sz="1100" dirty="0">
                <a:solidFill>
                  <a:srgbClr val="000000"/>
                </a:solidFill>
              </a:rPr>
              <a:t>(</a:t>
            </a:r>
            <a:r>
              <a:rPr lang="en-US" sz="1100" dirty="0" err="1">
                <a:solidFill>
                  <a:srgbClr val="000000"/>
                </a:solidFill>
              </a:rPr>
              <a:t>Aminoácidos</a:t>
            </a:r>
            <a:r>
              <a:rPr lang="en-US" sz="1100" dirty="0">
                <a:solidFill>
                  <a:srgbClr val="000000"/>
                </a:solidFill>
              </a:rPr>
              <a:t>, </a:t>
            </a:r>
            <a:r>
              <a:rPr lang="en-US" sz="1100" dirty="0" err="1">
                <a:solidFill>
                  <a:srgbClr val="000000"/>
                </a:solidFill>
              </a:rPr>
              <a:t>Vitaminas</a:t>
            </a:r>
            <a:r>
              <a:rPr lang="en-US" sz="1100" dirty="0">
                <a:solidFill>
                  <a:srgbClr val="000000"/>
                </a:solidFill>
              </a:rPr>
              <a:t> y </a:t>
            </a:r>
            <a:r>
              <a:rPr lang="en-US" sz="1100" dirty="0" err="1">
                <a:solidFill>
                  <a:srgbClr val="000000"/>
                </a:solidFill>
              </a:rPr>
              <a:t>Proteínas</a:t>
            </a:r>
            <a:r>
              <a:rPr lang="en-US" sz="1100" dirty="0">
                <a:solidFill>
                  <a:srgbClr val="000000"/>
                </a:solidFill>
              </a:rPr>
              <a:t>)</a:t>
            </a:r>
          </a:p>
          <a:p>
            <a:pPr marL="582653" lvl="1" indent="-291327">
              <a:buFont typeface="Arial"/>
              <a:buChar char="•"/>
            </a:pPr>
            <a:r>
              <a:rPr lang="en-US" sz="1100" dirty="0" err="1">
                <a:solidFill>
                  <a:srgbClr val="000000"/>
                </a:solidFill>
              </a:rPr>
              <a:t>Pediátricos</a:t>
            </a:r>
            <a:r>
              <a:rPr lang="en-US" sz="1100" dirty="0">
                <a:solidFill>
                  <a:srgbClr val="000000"/>
                </a:solidFill>
              </a:rPr>
              <a:t> y </a:t>
            </a:r>
            <a:r>
              <a:rPr lang="en-US" sz="1100" dirty="0" err="1">
                <a:solidFill>
                  <a:srgbClr val="000000"/>
                </a:solidFill>
              </a:rPr>
              <a:t>Geriátricos</a:t>
            </a:r>
            <a:endParaRPr lang="en-US" sz="1100" dirty="0">
              <a:solidFill>
                <a:srgbClr val="000000"/>
              </a:solidFill>
            </a:endParaRPr>
          </a:p>
          <a:p>
            <a:pPr marL="582654" lvl="1" indent="-291327">
              <a:buFont typeface="Arial"/>
              <a:buChar char="•"/>
            </a:pPr>
            <a:r>
              <a:rPr lang="en-US" sz="1100" dirty="0" err="1">
                <a:solidFill>
                  <a:srgbClr val="000000"/>
                </a:solidFill>
              </a:rPr>
              <a:t>Coadyuvantes</a:t>
            </a:r>
            <a:r>
              <a:rPr lang="en-US" sz="1100" dirty="0">
                <a:solidFill>
                  <a:srgbClr val="000000"/>
                </a:solidFill>
              </a:rPr>
              <a:t> </a:t>
            </a:r>
            <a:r>
              <a:rPr lang="en-US" sz="1100" dirty="0" err="1">
                <a:solidFill>
                  <a:srgbClr val="000000"/>
                </a:solidFill>
              </a:rPr>
              <a:t>en</a:t>
            </a:r>
            <a:r>
              <a:rPr lang="en-US" sz="1100" dirty="0">
                <a:solidFill>
                  <a:srgbClr val="000000"/>
                </a:solidFill>
              </a:rPr>
              <a:t> Anti-</a:t>
            </a:r>
            <a:r>
              <a:rPr lang="en-US" sz="1100" dirty="0" err="1">
                <a:solidFill>
                  <a:srgbClr val="000000"/>
                </a:solidFill>
              </a:rPr>
              <a:t>envejecimiento</a:t>
            </a:r>
            <a:endParaRPr lang="en-US" sz="1100" dirty="0">
              <a:solidFill>
                <a:srgbClr val="000000"/>
              </a:solidFill>
            </a:endParaRPr>
          </a:p>
        </p:txBody>
      </p:sp>
      <p:sp>
        <p:nvSpPr>
          <p:cNvPr id="195" name="TextBox 10">
            <a:extLst>
              <a:ext uri="{FF2B5EF4-FFF2-40B4-BE49-F238E27FC236}">
                <a16:creationId xmlns:a16="http://schemas.microsoft.com/office/drawing/2014/main" id="{B7FC3E4C-9746-4361-9230-6CCE17A68CA3}"/>
              </a:ext>
            </a:extLst>
          </p:cNvPr>
          <p:cNvSpPr txBox="1"/>
          <p:nvPr/>
        </p:nvSpPr>
        <p:spPr>
          <a:xfrm>
            <a:off x="245212" y="2713400"/>
            <a:ext cx="3093775" cy="1846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200" dirty="0">
                <a:solidFill>
                  <a:srgbClr val="828282"/>
                </a:solidFill>
              </a:rPr>
              <a:t>PATOLOGÍAS CRÓNICO -DEGENERATIVAS</a:t>
            </a:r>
          </a:p>
        </p:txBody>
      </p:sp>
      <p:sp>
        <p:nvSpPr>
          <p:cNvPr id="196" name="TextBox 11">
            <a:extLst>
              <a:ext uri="{FF2B5EF4-FFF2-40B4-BE49-F238E27FC236}">
                <a16:creationId xmlns:a16="http://schemas.microsoft.com/office/drawing/2014/main" id="{FA4CA562-8362-4AEB-9F8A-B70664FAF61F}"/>
              </a:ext>
            </a:extLst>
          </p:cNvPr>
          <p:cNvSpPr txBox="1"/>
          <p:nvPr/>
        </p:nvSpPr>
        <p:spPr>
          <a:xfrm>
            <a:off x="4008770" y="2697317"/>
            <a:ext cx="1735436" cy="1846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200" dirty="0">
                <a:solidFill>
                  <a:srgbClr val="828282"/>
                </a:solidFill>
              </a:rPr>
              <a:t>SUPLEMENTOS</a:t>
            </a:r>
          </a:p>
        </p:txBody>
      </p:sp>
      <p:sp>
        <p:nvSpPr>
          <p:cNvPr id="197" name="CuadroTexto 196">
            <a:extLst>
              <a:ext uri="{FF2B5EF4-FFF2-40B4-BE49-F238E27FC236}">
                <a16:creationId xmlns:a16="http://schemas.microsoft.com/office/drawing/2014/main" id="{DE83BF7A-5AE3-4E0D-ADE0-A9200E69D6BC}"/>
              </a:ext>
            </a:extLst>
          </p:cNvPr>
          <p:cNvSpPr txBox="1"/>
          <p:nvPr/>
        </p:nvSpPr>
        <p:spPr>
          <a:xfrm>
            <a:off x="1333598" y="4233065"/>
            <a:ext cx="4142529" cy="27699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200" b="1" i="0" dirty="0">
                <a:solidFill>
                  <a:srgbClr val="0E7F81"/>
                </a:solidFill>
                <a:effectLst/>
              </a:rPr>
              <a:t>COLABORADORES SANOS, EMPRESA FUNCIONAL</a:t>
            </a:r>
          </a:p>
        </p:txBody>
      </p:sp>
      <p:sp>
        <p:nvSpPr>
          <p:cNvPr id="198" name="CuadroTexto 197">
            <a:extLst>
              <a:ext uri="{FF2B5EF4-FFF2-40B4-BE49-F238E27FC236}">
                <a16:creationId xmlns:a16="http://schemas.microsoft.com/office/drawing/2014/main" id="{3EE11957-5F19-4BE9-BE95-2C4E333C45BF}"/>
              </a:ext>
            </a:extLst>
          </p:cNvPr>
          <p:cNvSpPr txBox="1"/>
          <p:nvPr/>
        </p:nvSpPr>
        <p:spPr>
          <a:xfrm>
            <a:off x="111012" y="2468945"/>
            <a:ext cx="66359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200" b="1" i="0" dirty="0">
                <a:solidFill>
                  <a:srgbClr val="0E7F81"/>
                </a:solidFill>
                <a:effectLst/>
              </a:rPr>
              <a:t>CORPOPHARM CUENTA CON LA CERTIFICACIÓN DEL LABORATORIO MATRIZ, DE LA ISO – 9001/2015.</a:t>
            </a:r>
          </a:p>
        </p:txBody>
      </p:sp>
      <p:sp>
        <p:nvSpPr>
          <p:cNvPr id="200" name="CuadroTexto 199">
            <a:extLst>
              <a:ext uri="{FF2B5EF4-FFF2-40B4-BE49-F238E27FC236}">
                <a16:creationId xmlns:a16="http://schemas.microsoft.com/office/drawing/2014/main" id="{B457EEDA-0AEB-4206-B404-2514A2E81DCF}"/>
              </a:ext>
            </a:extLst>
          </p:cNvPr>
          <p:cNvSpPr txBox="1"/>
          <p:nvPr/>
        </p:nvSpPr>
        <p:spPr>
          <a:xfrm>
            <a:off x="337177" y="4536737"/>
            <a:ext cx="59464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200" b="1" i="0" dirty="0">
                <a:solidFill>
                  <a:schemeClr val="bg2">
                    <a:lumMod val="25000"/>
                  </a:schemeClr>
                </a:solidFill>
                <a:effectLst/>
                <a:latin typeface="D-DIN" panose="020B0504030202030204" pitchFamily="34" charset="0"/>
              </a:rPr>
              <a:t>En estos momentos un sistema inmune reforzado es lo más importante, protege a tus colaboradores con nuestros planes personalizados para empresas</a:t>
            </a:r>
          </a:p>
        </p:txBody>
      </p:sp>
      <p:pic>
        <p:nvPicPr>
          <p:cNvPr id="202" name="Imagen 201">
            <a:extLst>
              <a:ext uri="{FF2B5EF4-FFF2-40B4-BE49-F238E27FC236}">
                <a16:creationId xmlns:a16="http://schemas.microsoft.com/office/drawing/2014/main" id="{CC0D68B1-8AC1-4686-818A-8BA9032324AA}"/>
              </a:ext>
            </a:extLst>
          </p:cNvPr>
          <p:cNvPicPr>
            <a:picLocks noChangeAspect="1"/>
          </p:cNvPicPr>
          <p:nvPr/>
        </p:nvPicPr>
        <p:blipFill>
          <a:blip r:embed="rId1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77" y="7096660"/>
            <a:ext cx="1593026" cy="55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4855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ema d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2559</TotalTime>
  <Words>235</Words>
  <Application>Microsoft Office PowerPoint</Application>
  <PresentationFormat>Carta (216 x 279 mm)</PresentationFormat>
  <Paragraphs>28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D-DIN</vt:lpstr>
      <vt:lpstr>Gotham Black</vt:lpstr>
      <vt:lpstr>Open Sans Bold</vt:lpstr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Shantal Hdez V</dc:creator>
  <cp:lastModifiedBy>Shantal Hdez V</cp:lastModifiedBy>
  <cp:revision>78</cp:revision>
  <dcterms:created xsi:type="dcterms:W3CDTF">2019-04-15T11:51:39Z</dcterms:created>
  <dcterms:modified xsi:type="dcterms:W3CDTF">2021-01-15T20:20:47Z</dcterms:modified>
</cp:coreProperties>
</file>